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0"/>
  </p:notesMasterIdLst>
  <p:sldIdLst>
    <p:sldId id="257" r:id="rId3"/>
    <p:sldId id="1814" r:id="rId4"/>
    <p:sldId id="1863" r:id="rId5"/>
    <p:sldId id="1894" r:id="rId6"/>
    <p:sldId id="1809" r:id="rId7"/>
    <p:sldId id="1901" r:id="rId8"/>
    <p:sldId id="1876" r:id="rId9"/>
    <p:sldId id="1888" r:id="rId10"/>
    <p:sldId id="1900" r:id="rId11"/>
    <p:sldId id="1878" r:id="rId12"/>
    <p:sldId id="1879" r:id="rId13"/>
    <p:sldId id="1867" r:id="rId14"/>
    <p:sldId id="1889" r:id="rId15"/>
    <p:sldId id="1897" r:id="rId16"/>
    <p:sldId id="1898" r:id="rId17"/>
    <p:sldId id="1899" r:id="rId18"/>
    <p:sldId id="1887" r:id="rId19"/>
    <p:sldId id="1862" r:id="rId20"/>
    <p:sldId id="1892" r:id="rId21"/>
    <p:sldId id="1893" r:id="rId22"/>
    <p:sldId id="1882" r:id="rId23"/>
    <p:sldId id="1895" r:id="rId24"/>
    <p:sldId id="1883" r:id="rId25"/>
    <p:sldId id="1896" r:id="rId26"/>
    <p:sldId id="1819" r:id="rId27"/>
    <p:sldId id="1826" r:id="rId28"/>
    <p:sldId id="32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CDFA"/>
    <a:srgbClr val="ED7D31"/>
    <a:srgbClr val="F8E57F"/>
    <a:srgbClr val="F4D6A3"/>
    <a:srgbClr val="08204D"/>
    <a:srgbClr val="091E4C"/>
    <a:srgbClr val="08224E"/>
    <a:srgbClr val="0921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9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C2AB3-722E-4F2B-BF10-FE19F33625F8}" type="datetimeFigureOut">
              <a:rPr lang="zh-CN" altLang="en-US" smtClean="0"/>
              <a:t>2022/3/16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9DD72-6023-452E-B1D4-B22E3C45C99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ea typeface="Roboto" panose="02000000000000000000" pitchFamily="2" charset="0"/>
              </a:rPr>
              <a:t>2021</a:t>
            </a:r>
            <a:r>
              <a:rPr lang="zh-CN" altLang="en-US" b="0" i="0" dirty="0">
                <a:solidFill>
                  <a:srgbClr val="000000"/>
                </a:solidFill>
                <a:effectLst/>
                <a:ea typeface="Roboto" panose="02000000000000000000" pitchFamily="2" charset="0"/>
              </a:rPr>
              <a:t>年第九届计算与网络研讨会国际研讨会</a:t>
            </a:r>
            <a:r>
              <a:rPr lang="zh-CN" altLang="en-US" b="0" i="0" dirty="0">
                <a:solidFill>
                  <a:srgbClr val="000000"/>
                </a:solidFill>
                <a:effectLst/>
                <a:latin typeface="Roboto" panose="02000000000000000000" pitchFamily="2" charset="0"/>
              </a:rPr>
              <a:t> </a:t>
            </a:r>
            <a:endParaRPr lang="zh-CN" altLang="en-US" dirty="0"/>
          </a:p>
        </p:txBody>
      </p:sp>
      <p:sp>
        <p:nvSpPr>
          <p:cNvPr id="4" name="灯片编号占位符 3"/>
          <p:cNvSpPr>
            <a:spLocks noGrp="1"/>
          </p:cNvSpPr>
          <p:nvPr>
            <p:ph type="sldNum" sz="quarter" idx="5"/>
          </p:nvPr>
        </p:nvSpPr>
        <p:spPr/>
        <p:txBody>
          <a:bodyPr/>
          <a:lstStyle/>
          <a:p>
            <a:fld id="{C01F1ACF-8A47-054F-AF08-81A8D40AC61B}"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从预先模拟的响应中返回最好的响应接收到的请求</a:t>
            </a:r>
            <a:r>
              <a:rPr lang="zh-CN" altLang="en-US" dirty="0"/>
              <a:t> ，</a:t>
            </a:r>
            <a:r>
              <a:rPr lang="zh-CN" altLang="en-US" sz="1800" dirty="0">
                <a:effectLst/>
              </a:rPr>
              <a:t>引导程序、扫描程序和学习器模块用于模拟固件并学习其行为。 </a:t>
            </a:r>
            <a:r>
              <a:rPr lang="en-US" altLang="zh-CN" sz="1800" dirty="0">
                <a:effectLst/>
              </a:rPr>
              <a:t>manager </a:t>
            </a:r>
            <a:r>
              <a:rPr lang="zh-CN" altLang="en-US" sz="1800" dirty="0">
                <a:effectLst/>
              </a:rPr>
              <a:t>模块负责准备一个蜜罐实例并将其发布到 </a:t>
            </a:r>
            <a:r>
              <a:rPr lang="en-US" altLang="zh-CN" sz="1800" dirty="0">
                <a:effectLst/>
              </a:rPr>
              <a:t>Internet</a:t>
            </a:r>
            <a:r>
              <a:rPr lang="zh-CN" altLang="en-US" sz="1800" dirty="0">
                <a:effectLst/>
              </a:rPr>
              <a:t>。此外，管理器监控蜜罐的中断并定期将攻击日志收集到本地机器。分析器模块负责分析从管理器接收到的日志。例如，它输出接收请求的统计信息以及与客户端的会话长度</a:t>
            </a:r>
            <a:r>
              <a:rPr lang="zh-CN" altLang="en-US" dirty="0"/>
              <a:t> </a:t>
            </a:r>
          </a:p>
        </p:txBody>
      </p:sp>
    </p:spTree>
    <p:extLst>
      <p:ext uri="{BB962C8B-B14F-4D97-AF65-F5344CB8AC3E}">
        <p14:creationId xmlns:p14="http://schemas.microsoft.com/office/powerpoint/2010/main" val="2409943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222226"/>
                </a:solidFill>
                <a:effectLst/>
                <a:latin typeface="PingFang SC"/>
              </a:rPr>
              <a:t>linux</a:t>
            </a:r>
            <a:r>
              <a:rPr lang="zh-CN" altLang="en-US" b="1" i="0" dirty="0">
                <a:solidFill>
                  <a:srgbClr val="222226"/>
                </a:solidFill>
                <a:effectLst/>
                <a:latin typeface="PingFang SC"/>
              </a:rPr>
              <a:t>下使用</a:t>
            </a:r>
            <a:r>
              <a:rPr lang="en-US" altLang="zh-CN" b="1" i="0" dirty="0" err="1">
                <a:solidFill>
                  <a:srgbClr val="222226"/>
                </a:solidFill>
                <a:effectLst/>
                <a:latin typeface="PingFang SC"/>
              </a:rPr>
              <a:t>binfmt_misc</a:t>
            </a:r>
            <a:r>
              <a:rPr lang="zh-CN" altLang="en-US" b="1" i="0" dirty="0">
                <a:solidFill>
                  <a:srgbClr val="222226"/>
                </a:solidFill>
                <a:effectLst/>
                <a:latin typeface="PingFang SC"/>
              </a:rPr>
              <a:t>设定不同二进制的打开程序</a:t>
            </a:r>
          </a:p>
          <a:p>
            <a:endParaRPr lang="zh-CN" altLang="en-US" dirty="0"/>
          </a:p>
        </p:txBody>
      </p:sp>
    </p:spTree>
    <p:extLst>
      <p:ext uri="{BB962C8B-B14F-4D97-AF65-F5344CB8AC3E}">
        <p14:creationId xmlns:p14="http://schemas.microsoft.com/office/powerpoint/2010/main" val="496285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4019584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爬行组件以两种方式搜索页面。一种是在检索到的网页中搜索锚链接并递归地重复访问检索到的链接。另一种方法是使用从固件映像中提取的文件系统的 </a:t>
            </a:r>
            <a:r>
              <a:rPr lang="en-US" altLang="zh-CN" sz="1800" dirty="0">
                <a:effectLst/>
              </a:rPr>
              <a:t>Web </a:t>
            </a:r>
            <a:r>
              <a:rPr lang="zh-CN" altLang="en-US" sz="1800" dirty="0">
                <a:effectLst/>
              </a:rPr>
              <a:t>应用程序目录中的文件路径信息。通过结合这两种方法，爬取组件在 </a:t>
            </a:r>
            <a:r>
              <a:rPr lang="en-US" altLang="zh-CN" sz="1800" dirty="0">
                <a:effectLst/>
              </a:rPr>
              <a:t>Web </a:t>
            </a:r>
            <a:r>
              <a:rPr lang="zh-CN" altLang="en-US" sz="1800" dirty="0">
                <a:effectLst/>
              </a:rPr>
              <a:t>应用程序中检索尽可能多的页面。</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rPr>
              <a:t>fuzzing </a:t>
            </a:r>
            <a:r>
              <a:rPr lang="zh-CN" altLang="en-US" sz="1800" dirty="0">
                <a:effectLst/>
              </a:rPr>
              <a:t>组件通过改变请求头来收集动态内容。该组件创建许多具有不同组合和头字段值的请求，并将它们发送到 </a:t>
            </a:r>
            <a:r>
              <a:rPr lang="en-US" altLang="zh-CN" sz="1800" dirty="0">
                <a:effectLst/>
              </a:rPr>
              <a:t>Web </a:t>
            </a:r>
            <a:r>
              <a:rPr lang="zh-CN" altLang="en-US" sz="1800" dirty="0">
                <a:effectLst/>
              </a:rPr>
              <a:t>应用程序。模糊测试请求的增加导致训练数据的增加。</a:t>
            </a:r>
            <a:r>
              <a:rPr lang="zh-CN" altLang="en-US" dirty="0"/>
              <a:t> </a:t>
            </a:r>
          </a:p>
        </p:txBody>
      </p:sp>
    </p:spTree>
    <p:extLst>
      <p:ext uri="{BB962C8B-B14F-4D97-AF65-F5344CB8AC3E}">
        <p14:creationId xmlns:p14="http://schemas.microsoft.com/office/powerpoint/2010/main" val="348403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表一所示的学习表包含请求和响应之间的对应关系。该表包含请求的方法、路径、查询、标头和正文，以及相应的“响应 </a:t>
            </a:r>
            <a:r>
              <a:rPr lang="en-US" altLang="zh-CN" sz="1200" dirty="0">
                <a:effectLst/>
              </a:rPr>
              <a:t>ID”</a:t>
            </a:r>
            <a:r>
              <a:rPr lang="zh-CN" altLang="en-US" sz="1200" dirty="0">
                <a:effectLst/>
              </a:rPr>
              <a:t>（</a:t>
            </a:r>
            <a:r>
              <a:rPr lang="en-US" altLang="zh-CN" sz="1200" dirty="0">
                <a:effectLst/>
              </a:rPr>
              <a:t>res id</a:t>
            </a:r>
            <a:r>
              <a:rPr lang="zh-CN" altLang="en-US" sz="1200" dirty="0">
                <a:effectLst/>
              </a:rPr>
              <a:t>）。</a:t>
            </a:r>
            <a:endParaRPr lang="zh-CN" altLang="en-US" dirty="0"/>
          </a:p>
        </p:txBody>
      </p:sp>
    </p:spTree>
    <p:extLst>
      <p:ext uri="{BB962C8B-B14F-4D97-AF65-F5344CB8AC3E}">
        <p14:creationId xmlns:p14="http://schemas.microsoft.com/office/powerpoint/2010/main" val="56747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聊天机器人通过学习问题和答案之间的对应关系来实现人类水平的交流。我们的想法是创建一个聊天机器人，将 </a:t>
            </a:r>
            <a:r>
              <a:rPr lang="en-US" altLang="zh-CN" sz="1800" dirty="0">
                <a:effectLst/>
              </a:rPr>
              <a:t>HTTP </a:t>
            </a:r>
            <a:r>
              <a:rPr lang="zh-CN" altLang="en-US" sz="1800" dirty="0">
                <a:effectLst/>
              </a:rPr>
              <a:t>协议请求和响应视为对话，并选择对攻击请求的自然响应。</a:t>
            </a:r>
            <a:r>
              <a:rPr lang="zh-CN" altLang="en-US" dirty="0"/>
              <a:t> </a:t>
            </a:r>
          </a:p>
        </p:txBody>
      </p:sp>
    </p:spTree>
    <p:extLst>
      <p:ext uri="{BB962C8B-B14F-4D97-AF65-F5344CB8AC3E}">
        <p14:creationId xmlns:p14="http://schemas.microsoft.com/office/powerpoint/2010/main" val="7143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经过训练的 </a:t>
            </a:r>
            <a:r>
              <a:rPr lang="en-US" altLang="zh-CN" sz="1200" dirty="0">
                <a:effectLst/>
              </a:rPr>
              <a:t>Seq2Seq </a:t>
            </a:r>
            <a:r>
              <a:rPr lang="zh-CN" altLang="en-US" sz="1200" dirty="0">
                <a:effectLst/>
              </a:rPr>
              <a:t>模型用于与蜜罐实例中的攻击者进行交互。然而，现实世界的蜜罐经常收到包含未学习单词的请求，称为词汇表外 </a:t>
            </a:r>
            <a:r>
              <a:rPr lang="en-US" altLang="zh-CN" sz="1200" dirty="0">
                <a:effectLst/>
              </a:rPr>
              <a:t>(OOV)</a:t>
            </a:r>
            <a:r>
              <a:rPr lang="zh-CN" altLang="en-US" sz="1200" dirty="0">
                <a:effectLst/>
              </a:rPr>
              <a:t>。因此，我们准备了 </a:t>
            </a:r>
            <a:r>
              <a:rPr lang="en-US" altLang="zh-CN" sz="1200" dirty="0">
                <a:effectLst/>
              </a:rPr>
              <a:t>Patel </a:t>
            </a:r>
            <a:r>
              <a:rPr lang="zh-CN" altLang="en-US" sz="1200" dirty="0">
                <a:effectLst/>
              </a:rPr>
              <a:t>等人提出的算法。 </a:t>
            </a:r>
            <a:r>
              <a:rPr lang="en-US" altLang="zh-CN" sz="1200" dirty="0">
                <a:effectLst/>
              </a:rPr>
              <a:t>[16] </a:t>
            </a:r>
            <a:r>
              <a:rPr lang="zh-CN" altLang="en-US" sz="1200" dirty="0">
                <a:effectLst/>
              </a:rPr>
              <a:t>用于处理 </a:t>
            </a:r>
            <a:r>
              <a:rPr lang="en-US" altLang="zh-CN" sz="1200" dirty="0">
                <a:effectLst/>
              </a:rPr>
              <a:t>OOV</a:t>
            </a:r>
            <a:r>
              <a:rPr lang="zh-CN" altLang="en-US" sz="1200" dirty="0">
                <a:effectLst/>
              </a:rPr>
              <a:t>。该算法根据 </a:t>
            </a:r>
            <a:r>
              <a:rPr lang="en-US" altLang="zh-CN" sz="1200" dirty="0">
                <a:effectLst/>
              </a:rPr>
              <a:t>word2vec </a:t>
            </a:r>
            <a:r>
              <a:rPr lang="zh-CN" altLang="en-US" sz="1200" dirty="0">
                <a:effectLst/>
              </a:rPr>
              <a:t>学习到的字符串计算 </a:t>
            </a:r>
            <a:r>
              <a:rPr lang="en-US" altLang="zh-CN" sz="1200" dirty="0">
                <a:effectLst/>
              </a:rPr>
              <a:t>OOV </a:t>
            </a:r>
            <a:r>
              <a:rPr lang="zh-CN" altLang="en-US" sz="1200" dirty="0">
                <a:effectLst/>
              </a:rPr>
              <a:t>的向量。因此，该模型将 </a:t>
            </a:r>
            <a:r>
              <a:rPr lang="en-US" altLang="zh-CN" sz="1200" dirty="0">
                <a:effectLst/>
              </a:rPr>
              <a:t>OOV </a:t>
            </a:r>
            <a:r>
              <a:rPr lang="zh-CN" altLang="en-US" sz="1200" dirty="0">
                <a:effectLst/>
              </a:rPr>
              <a:t>视为与已经学习的单词相似的单词。通过加入这个算法，我们实现了一个可以智能响应非模拟请求的蜜罐。</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358227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响应机制，</a:t>
            </a:r>
            <a:r>
              <a:rPr lang="zh-CN" altLang="en-US" sz="1800" dirty="0">
                <a:effectLst/>
              </a:rPr>
              <a:t>图 </a:t>
            </a:r>
            <a:r>
              <a:rPr lang="en-US" altLang="zh-CN" sz="1800" dirty="0">
                <a:effectLst/>
              </a:rPr>
              <a:t>4 </a:t>
            </a:r>
            <a:r>
              <a:rPr lang="zh-CN" altLang="en-US" sz="1800" dirty="0">
                <a:effectLst/>
              </a:rPr>
              <a:t>显示了蜜罐如何与客户端交互。首先，检查 </a:t>
            </a:r>
            <a:r>
              <a:rPr lang="en-US" altLang="zh-CN" sz="1800" dirty="0">
                <a:effectLst/>
              </a:rPr>
              <a:t>Web </a:t>
            </a:r>
            <a:r>
              <a:rPr lang="zh-CN" altLang="en-US" sz="1800" dirty="0">
                <a:effectLst/>
              </a:rPr>
              <a:t>服务器收到的请求是否包含 </a:t>
            </a:r>
            <a:r>
              <a:rPr lang="en-US" altLang="zh-CN" sz="1800" dirty="0">
                <a:effectLst/>
              </a:rPr>
              <a:t>OOV</a:t>
            </a:r>
            <a:r>
              <a:rPr lang="zh-CN" altLang="en-US" sz="1800" dirty="0">
                <a:effectLst/>
              </a:rPr>
              <a:t>。根据结果，应用适当的预处理并将其输入到训练的模型中。然后，使用训练好的模型预测的响应</a:t>
            </a:r>
            <a:r>
              <a:rPr lang="en-US" altLang="zh-CN" sz="1800" dirty="0">
                <a:effectLst/>
              </a:rPr>
              <a:t>ID</a:t>
            </a:r>
            <a:r>
              <a:rPr lang="zh-CN" altLang="en-US" sz="1800" dirty="0">
                <a:effectLst/>
              </a:rPr>
              <a:t>作为主键，在响应表中查找对应的响应。 </a:t>
            </a:r>
            <a:r>
              <a:rPr lang="en-US" altLang="zh-CN" sz="1800" dirty="0">
                <a:effectLst/>
              </a:rPr>
              <a:t>Web </a:t>
            </a:r>
            <a:r>
              <a:rPr lang="zh-CN" altLang="en-US" sz="1800" dirty="0">
                <a:effectLst/>
              </a:rPr>
              <a:t>服务器向客户端返回选择的响应，其中 </a:t>
            </a:r>
            <a:r>
              <a:rPr lang="en-US" altLang="zh-CN" sz="1800" dirty="0">
                <a:effectLst/>
              </a:rPr>
              <a:t>IP </a:t>
            </a:r>
            <a:r>
              <a:rPr lang="zh-CN" altLang="en-US" sz="1800" dirty="0">
                <a:effectLst/>
              </a:rPr>
              <a:t>地址和主机名替换为蜜罐的信息。最后，记录收到的请求和预测的响应以供分析。</a:t>
            </a:r>
            <a:r>
              <a:rPr lang="zh-CN" altLang="en-US" dirty="0"/>
              <a:t> </a:t>
            </a:r>
          </a:p>
        </p:txBody>
      </p:sp>
    </p:spTree>
    <p:extLst>
      <p:ext uri="{BB962C8B-B14F-4D97-AF65-F5344CB8AC3E}">
        <p14:creationId xmlns:p14="http://schemas.microsoft.com/office/powerpoint/2010/main" val="2934239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1121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71177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6056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14221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rPr>
              <a:t>使用它们中的每一个生成蜜罐的结果如表 </a:t>
            </a:r>
            <a:r>
              <a:rPr lang="en-US" altLang="zh-CN" sz="1800" dirty="0">
                <a:effectLst/>
              </a:rPr>
              <a:t>VI </a:t>
            </a:r>
            <a:r>
              <a:rPr lang="zh-CN" altLang="en-US" sz="1800" dirty="0">
                <a:effectLst/>
              </a:rPr>
              <a:t>所示。使用我们的模拟器，</a:t>
            </a:r>
            <a:r>
              <a:rPr lang="en-US" altLang="zh-CN" sz="1800" dirty="0">
                <a:effectLst/>
              </a:rPr>
              <a:t>Web </a:t>
            </a:r>
            <a:r>
              <a:rPr lang="zh-CN" altLang="en-US" sz="1800" dirty="0">
                <a:effectLst/>
              </a:rPr>
              <a:t>应用程序的启动时间是最快的，显示出的差异大约是物理设备的两倍。此外，一次通信所需的时间没有显着差异，从向 </a:t>
            </a:r>
            <a:r>
              <a:rPr lang="en-US" altLang="zh-CN" sz="1800" dirty="0">
                <a:effectLst/>
              </a:rPr>
              <a:t>Web </a:t>
            </a:r>
            <a:r>
              <a:rPr lang="zh-CN" altLang="en-US" sz="1800" dirty="0">
                <a:effectLst/>
              </a:rPr>
              <a:t>应用程序发送请求到在我们的模拟器和物理设备之间接收响应。另一方面，</a:t>
            </a:r>
            <a:r>
              <a:rPr lang="en-US" altLang="zh-CN" sz="1800" dirty="0" err="1">
                <a:effectLst/>
              </a:rPr>
              <a:t>FirmAE</a:t>
            </a:r>
            <a:r>
              <a:rPr lang="en-US" altLang="zh-CN" sz="1800" dirty="0">
                <a:effectLst/>
              </a:rPr>
              <a:t> </a:t>
            </a:r>
            <a:r>
              <a:rPr lang="zh-CN" altLang="en-US" sz="1800" dirty="0">
                <a:effectLst/>
              </a:rPr>
              <a:t>的通信时间大约是其他通信时间的 </a:t>
            </a:r>
            <a:r>
              <a:rPr lang="en-US" altLang="zh-CN" sz="1800" dirty="0">
                <a:effectLst/>
              </a:rPr>
              <a:t>1.6 </a:t>
            </a:r>
            <a:r>
              <a:rPr lang="zh-CN" altLang="en-US" sz="1800" dirty="0">
                <a:effectLst/>
              </a:rPr>
              <a:t>倍。此外，</a:t>
            </a:r>
            <a:r>
              <a:rPr lang="en-US" altLang="zh-CN" sz="1800" dirty="0" err="1">
                <a:effectLst/>
              </a:rPr>
              <a:t>FirmAE</a:t>
            </a:r>
            <a:r>
              <a:rPr lang="en-US" altLang="zh-CN" sz="1800" dirty="0">
                <a:effectLst/>
              </a:rPr>
              <a:t> </a:t>
            </a:r>
            <a:r>
              <a:rPr lang="zh-CN" altLang="en-US" sz="1800" dirty="0">
                <a:effectLst/>
              </a:rPr>
              <a:t>在蜜罐生成过程中陷入无法通信的状态。因此，我们的仿真器适用于蜜罐生成，因为它具有与物理设备相同的通信速度，并且比全系统仿真运行更稳定。</a:t>
            </a:r>
            <a:r>
              <a:rPr lang="zh-CN" altLang="en-US" dirty="0"/>
              <a:t>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73518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latin typeface="Times New Roman" panose="02020603050405020304" pitchFamily="18" charset="0"/>
                <a:cs typeface="Times New Roman" panose="02020603050405020304" pitchFamily="18" charset="0"/>
              </a:rPr>
              <a:t>我们的方法是可扩展的</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399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rPr>
              <a:t>表 </a:t>
            </a:r>
            <a:r>
              <a:rPr lang="en-US" altLang="zh-CN" sz="1200" dirty="0">
                <a:effectLst/>
              </a:rPr>
              <a:t>VII </a:t>
            </a:r>
            <a:r>
              <a:rPr lang="zh-CN" altLang="en-US" sz="1200" dirty="0">
                <a:effectLst/>
              </a:rPr>
              <a:t>显示了所使用的固件映像、扫描仪的爬行组件找到的路径数量、生成蜜罐的时间以及蜜罐实例的大小。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4422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会话长度越长，攻击者越有可能认为蜜罐是自然系统，但 </a:t>
            </a:r>
            <a:r>
              <a:rPr lang="en-US" altLang="zh-CN" sz="1200" dirty="0">
                <a:effectLst/>
              </a:rPr>
              <a:t>DoS </a:t>
            </a:r>
            <a:r>
              <a:rPr lang="zh-CN" altLang="en-US" sz="1200" dirty="0">
                <a:effectLst/>
              </a:rPr>
              <a:t>和暴力破解除外攻击。</a:t>
            </a:r>
            <a:endParaRPr lang="en-US" altLang="zh-CN" sz="1200" dirty="0">
              <a:effectLst/>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5946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41737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38433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0467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06</a:t>
            </a:r>
            <a:r>
              <a:rPr lang="zh-CN" altLang="en-US" dirty="0"/>
              <a:t>年</a:t>
            </a:r>
            <a:r>
              <a:rPr lang="en-US" altLang="zh-CN" dirty="0"/>
              <a:t>-16</a:t>
            </a:r>
            <a:r>
              <a:rPr lang="zh-CN" altLang="en-US" dirty="0"/>
              <a:t>年副教授，</a:t>
            </a:r>
            <a:r>
              <a:rPr lang="en-US" altLang="zh-CN" dirty="0"/>
              <a:t>16</a:t>
            </a:r>
            <a:r>
              <a:rPr lang="zh-CN" altLang="en-US" dirty="0"/>
              <a:t>年教授</a:t>
            </a:r>
          </a:p>
        </p:txBody>
      </p:sp>
    </p:spTree>
    <p:extLst>
      <p:ext uri="{BB962C8B-B14F-4D97-AF65-F5344CB8AC3E}">
        <p14:creationId xmlns:p14="http://schemas.microsoft.com/office/powerpoint/2010/main" val="3221033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1269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0190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12038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56482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例如，</a:t>
            </a:r>
            <a:r>
              <a:rPr lang="en-US" altLang="zh-CN" sz="1800" dirty="0">
                <a:effectLst/>
              </a:rPr>
              <a:t>TP-Link </a:t>
            </a:r>
            <a:r>
              <a:rPr lang="zh-CN" altLang="en-US" sz="1800" dirty="0">
                <a:effectLst/>
              </a:rPr>
              <a:t>固件的概念验证代码 </a:t>
            </a:r>
            <a:r>
              <a:rPr lang="en-US" altLang="zh-CN" sz="1800" dirty="0">
                <a:effectLst/>
              </a:rPr>
              <a:t>23 </a:t>
            </a:r>
            <a:r>
              <a:rPr lang="zh-CN" altLang="en-US" sz="1800" dirty="0">
                <a:effectLst/>
              </a:rPr>
              <a:t>通过简单地检查状态代码是否为“</a:t>
            </a:r>
            <a:r>
              <a:rPr lang="en-US" altLang="zh-CN" sz="1800" dirty="0">
                <a:effectLst/>
              </a:rPr>
              <a:t>200”</a:t>
            </a:r>
            <a:r>
              <a:rPr lang="zh-CN" altLang="en-US" sz="1800" dirty="0">
                <a:effectLst/>
              </a:rPr>
              <a:t>以及正文是否包含“成功”等词来确定设备类型。这个例子表明攻击者期望一个成功的响应并通过接收它来继续攻击。</a:t>
            </a:r>
            <a:r>
              <a:rPr lang="zh-CN" altLang="en-US" dirty="0"/>
              <a:t> </a:t>
            </a:r>
          </a:p>
        </p:txBody>
      </p:sp>
    </p:spTree>
    <p:extLst>
      <p:ext uri="{BB962C8B-B14F-4D97-AF65-F5344CB8AC3E}">
        <p14:creationId xmlns:p14="http://schemas.microsoft.com/office/powerpoint/2010/main" val="985814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32A7B-2344-4B80-BE3C-AB50CE4780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E5046-6E26-48A6-B9AF-B8FB4D249FF5}" type="datetimeFigureOut">
              <a:rPr lang="zh-CN" altLang="en-US" smtClean="0"/>
              <a:t>2022/3/16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32A7B-2344-4B80-BE3C-AB50CE4780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4.jpe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p:cNvPicPr>
            <a:picLocks noChangeAspect="1"/>
          </p:cNvPicPr>
          <p:nvPr/>
        </p:nvPicPr>
        <p:blipFill>
          <a:blip r:embed="rId3"/>
          <a:stretch>
            <a:fillRect/>
          </a:stretch>
        </p:blipFill>
        <p:spPr>
          <a:xfrm>
            <a:off x="0" y="0"/>
            <a:ext cx="12192000" cy="6858000"/>
          </a:xfrm>
          <a:prstGeom prst="rect">
            <a:avLst/>
          </a:prstGeom>
        </p:spPr>
      </p:pic>
      <p:sp>
        <p:nvSpPr>
          <p:cNvPr id="8" name="矩形 7"/>
          <p:cNvSpPr/>
          <p:nvPr/>
        </p:nvSpPr>
        <p:spPr>
          <a:xfrm>
            <a:off x="-104" y="291"/>
            <a:ext cx="12192000" cy="5013703"/>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Microsoft YaHei Regular"/>
            </a:endParaRPr>
          </a:p>
        </p:txBody>
      </p:sp>
      <p:sp>
        <p:nvSpPr>
          <p:cNvPr id="144" name="文本框 143"/>
          <p:cNvSpPr txBox="1"/>
          <p:nvPr/>
        </p:nvSpPr>
        <p:spPr>
          <a:xfrm>
            <a:off x="86680" y="2394027"/>
            <a:ext cx="12018432" cy="1660968"/>
          </a:xfrm>
          <a:prstGeom prst="rect">
            <a:avLst/>
          </a:prstGeom>
          <a:noFill/>
        </p:spPr>
        <p:txBody>
          <a:bodyPr wrap="square" rtlCol="0">
            <a:spAutoFit/>
          </a:bodyPr>
          <a:lstStyle/>
          <a:p>
            <a:pPr algn="ctr">
              <a:lnSpc>
                <a:spcPct val="120000"/>
              </a:lnSpc>
            </a:pPr>
            <a:r>
              <a:rPr lang="en-US" altLang="zh-CN" sz="4400" dirty="0" err="1">
                <a:solidFill>
                  <a:schemeClr val="bg1"/>
                </a:solidFill>
              </a:rPr>
              <a:t>FirmPot</a:t>
            </a:r>
            <a:r>
              <a:rPr lang="en-US" altLang="zh-CN" sz="4400" dirty="0">
                <a:solidFill>
                  <a:schemeClr val="bg1"/>
                </a:solidFill>
              </a:rPr>
              <a:t>: A Framework for Intelligent-Interaction</a:t>
            </a:r>
          </a:p>
          <a:p>
            <a:pPr algn="ctr">
              <a:lnSpc>
                <a:spcPct val="120000"/>
              </a:lnSpc>
            </a:pPr>
            <a:r>
              <a:rPr lang="en-US" altLang="zh-CN" sz="4400" dirty="0">
                <a:solidFill>
                  <a:schemeClr val="bg1"/>
                </a:solidFill>
              </a:rPr>
              <a:t>Honeypots Using Firmware of IoT</a:t>
            </a:r>
            <a:endParaRPr kumimoji="1" lang="en-US" altLang="zh-CN" sz="4400" b="1" dirty="0">
              <a:solidFill>
                <a:schemeClr val="bg1"/>
              </a:solidFill>
              <a:effectLst/>
              <a:latin typeface="Times New Roman" panose="02020603050405020304" charset="0"/>
              <a:ea typeface="微软雅黑" panose="020B0503020204020204" pitchFamily="34" charset="-122"/>
              <a:cs typeface="Times New Roman" panose="02020603050405020304" charset="0"/>
            </a:endParaRPr>
          </a:p>
        </p:txBody>
      </p:sp>
      <p:cxnSp>
        <p:nvCxnSpPr>
          <p:cNvPr id="78" name="直线连接符 77"/>
          <p:cNvCxnSpPr/>
          <p:nvPr/>
        </p:nvCxnSpPr>
        <p:spPr>
          <a:xfrm flipH="1">
            <a:off x="-1" y="5041255"/>
            <a:ext cx="12192001"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191" name="圆角矩形 190"/>
          <p:cNvSpPr/>
          <p:nvPr/>
        </p:nvSpPr>
        <p:spPr>
          <a:xfrm>
            <a:off x="9540240" y="5875655"/>
            <a:ext cx="2743200" cy="4972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2000" b="1" dirty="0">
                <a:solidFill>
                  <a:schemeClr val="bg1"/>
                </a:solidFill>
                <a:latin typeface="微软雅黑" panose="020B0503020204020204" pitchFamily="34" charset="-122"/>
                <a:ea typeface="微软雅黑" panose="020B0503020204020204" pitchFamily="34" charset="-122"/>
              </a:rPr>
              <a:t>汇报人：王</a:t>
            </a:r>
            <a:r>
              <a:rPr kumimoji="1" lang="en-US" altLang="zh-CN" sz="2000" b="1" dirty="0">
                <a:solidFill>
                  <a:schemeClr val="bg1"/>
                </a:solidFill>
                <a:latin typeface="微软雅黑" panose="020B0503020204020204" pitchFamily="34" charset="-122"/>
                <a:ea typeface="微软雅黑" panose="020B0503020204020204" pitchFamily="34" charset="-122"/>
              </a:rPr>
              <a:t>  </a:t>
            </a:r>
            <a:r>
              <a:rPr kumimoji="1" lang="zh-CN" altLang="en-US" sz="2000" b="1" dirty="0">
                <a:solidFill>
                  <a:schemeClr val="bg1"/>
                </a:solidFill>
                <a:latin typeface="微软雅黑" panose="020B0503020204020204" pitchFamily="34" charset="-122"/>
                <a:ea typeface="微软雅黑" panose="020B0503020204020204" pitchFamily="34" charset="-122"/>
              </a:rPr>
              <a:t>毓</a:t>
            </a:r>
            <a:r>
              <a:rPr kumimoji="1" lang="en-US" altLang="zh-CN" sz="2000" b="1" dirty="0">
                <a:solidFill>
                  <a:schemeClr val="bg1"/>
                </a:solidFill>
                <a:latin typeface="微软雅黑" panose="020B0503020204020204" pitchFamily="34" charset="-122"/>
                <a:ea typeface="微软雅黑" panose="020B0503020204020204" pitchFamily="34" charset="-122"/>
              </a:rPr>
              <a:t>  </a:t>
            </a:r>
            <a:r>
              <a:rPr kumimoji="1" lang="zh-CN" altLang="en-US" sz="2000" b="1" dirty="0">
                <a:solidFill>
                  <a:schemeClr val="bg1"/>
                </a:solidFill>
                <a:latin typeface="微软雅黑" panose="020B0503020204020204" pitchFamily="34" charset="-122"/>
                <a:ea typeface="微软雅黑" panose="020B0503020204020204" pitchFamily="34" charset="-122"/>
              </a:rPr>
              <a:t>贞</a:t>
            </a:r>
            <a:endParaRPr kumimoji="1" lang="en-US" altLang="zh-CN" sz="2000" b="1" dirty="0">
              <a:solidFill>
                <a:schemeClr val="bg1"/>
              </a:solidFill>
              <a:latin typeface="微软雅黑" panose="020B0503020204020204" pitchFamily="34" charset="-122"/>
              <a:ea typeface="微软雅黑" panose="020B0503020204020204" pitchFamily="34" charset="-122"/>
            </a:endParaRPr>
          </a:p>
          <a:p>
            <a:pPr algn="ctr"/>
            <a:endParaRPr kumimoji="1" lang="en-US" altLang="zh-CN" sz="2000" b="1" dirty="0">
              <a:solidFill>
                <a:schemeClr val="bg1"/>
              </a:solidFill>
              <a:latin typeface="微软雅黑" panose="020B0503020204020204" pitchFamily="34" charset="-122"/>
              <a:ea typeface="微软雅黑" panose="020B0503020204020204" pitchFamily="34" charset="-122"/>
            </a:endParaRPr>
          </a:p>
          <a:p>
            <a:pPr algn="ctr"/>
            <a:r>
              <a:rPr kumimoji="1" lang="en-US" altLang="zh-CN" sz="2000" b="1" dirty="0">
                <a:solidFill>
                  <a:schemeClr val="bg1"/>
                </a:solidFill>
                <a:latin typeface="微软雅黑" panose="020B0503020204020204" pitchFamily="34" charset="-122"/>
                <a:ea typeface="微软雅黑" panose="020B0503020204020204" pitchFamily="34" charset="-122"/>
              </a:rPr>
              <a:t>2022</a:t>
            </a:r>
            <a:r>
              <a:rPr kumimoji="1" lang="zh-CN" altLang="en-US" sz="2000" b="1" dirty="0">
                <a:solidFill>
                  <a:schemeClr val="bg1"/>
                </a:solidFill>
                <a:latin typeface="微软雅黑" panose="020B0503020204020204" pitchFamily="34" charset="-122"/>
                <a:ea typeface="微软雅黑" panose="020B0503020204020204" pitchFamily="34" charset="-122"/>
              </a:rPr>
              <a:t>年</a:t>
            </a:r>
            <a:r>
              <a:rPr kumimoji="1" lang="en-US" altLang="zh-CN" sz="2000" b="1" dirty="0">
                <a:solidFill>
                  <a:schemeClr val="bg1"/>
                </a:solidFill>
                <a:latin typeface="微软雅黑" panose="020B0503020204020204" pitchFamily="34" charset="-122"/>
                <a:ea typeface="微软雅黑" panose="020B0503020204020204" pitchFamily="34" charset="-122"/>
              </a:rPr>
              <a:t>3</a:t>
            </a:r>
            <a:r>
              <a:rPr kumimoji="1" lang="zh-CN" altLang="en-US" sz="2000" b="1" dirty="0">
                <a:solidFill>
                  <a:schemeClr val="bg1"/>
                </a:solidFill>
                <a:latin typeface="微软雅黑" panose="020B0503020204020204" pitchFamily="34" charset="-122"/>
                <a:ea typeface="微软雅黑" panose="020B0503020204020204" pitchFamily="34" charset="-122"/>
              </a:rPr>
              <a:t>月</a:t>
            </a:r>
            <a:r>
              <a:rPr kumimoji="1" lang="en-US" altLang="zh-CN" sz="2000" b="1" dirty="0">
                <a:solidFill>
                  <a:schemeClr val="bg1"/>
                </a:solidFill>
                <a:latin typeface="微软雅黑" panose="020B0503020204020204" pitchFamily="34" charset="-122"/>
                <a:ea typeface="微软雅黑" panose="020B0503020204020204" pitchFamily="34" charset="-122"/>
              </a:rPr>
              <a:t>19</a:t>
            </a:r>
            <a:r>
              <a:rPr kumimoji="1" lang="zh-CN" altLang="en-US" sz="2000" b="1" dirty="0">
                <a:solidFill>
                  <a:schemeClr val="bg1"/>
                </a:solidFill>
                <a:latin typeface="微软雅黑" panose="020B0503020204020204" pitchFamily="34" charset="-122"/>
                <a:ea typeface="微软雅黑" panose="020B0503020204020204" pitchFamily="34" charset="-122"/>
              </a:rPr>
              <a:t>日</a:t>
            </a:r>
          </a:p>
          <a:p>
            <a:pPr algn="ct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77035" y="5568324"/>
            <a:ext cx="8169910" cy="822789"/>
          </a:xfrm>
          <a:prstGeom prst="rect">
            <a:avLst/>
          </a:prstGeom>
          <a:noFill/>
        </p:spPr>
        <p:txBody>
          <a:bodyPr wrap="square" rtlCol="0" anchor="t">
            <a:spAutoFit/>
          </a:bodyPr>
          <a:lstStyle/>
          <a:p>
            <a:pPr algn="ctr" fontAlgn="auto">
              <a:lnSpc>
                <a:spcPct val="200000"/>
              </a:lnSpc>
            </a:pP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Moeka</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Yamamoto, Shohei </a:t>
            </a: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Kakei</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Shoichi</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Saito</a:t>
            </a:r>
          </a:p>
        </p:txBody>
      </p:sp>
      <p:sp>
        <p:nvSpPr>
          <p:cNvPr id="6" name="文本框 5"/>
          <p:cNvSpPr txBox="1"/>
          <p:nvPr/>
        </p:nvSpPr>
        <p:spPr>
          <a:xfrm>
            <a:off x="1295399" y="523875"/>
            <a:ext cx="10063163" cy="1077218"/>
          </a:xfrm>
          <a:prstGeom prst="rect">
            <a:avLst/>
          </a:prstGeom>
          <a:noFill/>
        </p:spPr>
        <p:txBody>
          <a:bodyPr wrap="square" rtlCol="0" anchor="t">
            <a:spAutoFit/>
          </a:bodyPr>
          <a:lstStyle/>
          <a:p>
            <a:r>
              <a:rPr lang="en-US" altLang="zh-CN"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rPr>
              <a:t>2021 Ninth International Symposium on Computing and Networking Workshops (CANDARW)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3270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Overview</a:t>
            </a:r>
          </a:p>
        </p:txBody>
      </p:sp>
      <p:sp>
        <p:nvSpPr>
          <p:cNvPr id="9" name="文本框 8">
            <a:extLst>
              <a:ext uri="{FF2B5EF4-FFF2-40B4-BE49-F238E27FC236}">
                <a16:creationId xmlns:a16="http://schemas.microsoft.com/office/drawing/2014/main" id="{16F065D1-F513-4A36-B8AC-6DFB9BF0F126}"/>
              </a:ext>
            </a:extLst>
          </p:cNvPr>
          <p:cNvSpPr txBox="1"/>
          <p:nvPr/>
        </p:nvSpPr>
        <p:spPr>
          <a:xfrm>
            <a:off x="621505" y="850567"/>
            <a:ext cx="10094119" cy="523220"/>
          </a:xfrm>
          <a:prstGeom prst="rect">
            <a:avLst/>
          </a:prstGeom>
          <a:noFill/>
        </p:spPr>
        <p:txBody>
          <a:bodyPr wrap="square">
            <a:spAutoFit/>
          </a:bodyPr>
          <a:lstStyle/>
          <a:p>
            <a:pPr lvl="0"/>
            <a:r>
              <a:rPr lang="en-US" altLang="zh-CN" sz="2800" b="1" dirty="0" err="1">
                <a:solidFill>
                  <a:srgbClr val="C00000"/>
                </a:solidFill>
                <a:latin typeface="微软雅黑" panose="020B0503020204020204" pitchFamily="34" charset="-122"/>
                <a:ea typeface="微软雅黑" panose="020B0503020204020204" pitchFamily="34" charset="-122"/>
              </a:rPr>
              <a:t>FirmPot</a:t>
            </a:r>
            <a:r>
              <a:rPr lang="en-US" altLang="zh-CN" sz="2800" b="1" dirty="0">
                <a:solidFill>
                  <a:srgbClr val="C00000"/>
                </a:solidFill>
                <a:latin typeface="微软雅黑" panose="020B0503020204020204" pitchFamily="34" charset="-122"/>
                <a:ea typeface="微软雅黑" panose="020B0503020204020204" pitchFamily="34" charset="-122"/>
              </a:rPr>
              <a:t> </a:t>
            </a:r>
            <a:endPar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2211C95A-ACF2-494C-8558-B2C0D208F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2129" y="1305943"/>
            <a:ext cx="8072607" cy="4637790"/>
          </a:xfrm>
          <a:prstGeom prst="rect">
            <a:avLst/>
          </a:prstGeom>
        </p:spPr>
      </p:pic>
      <p:sp>
        <p:nvSpPr>
          <p:cNvPr id="12" name="文本框 11">
            <a:extLst>
              <a:ext uri="{FF2B5EF4-FFF2-40B4-BE49-F238E27FC236}">
                <a16:creationId xmlns:a16="http://schemas.microsoft.com/office/drawing/2014/main" id="{A1A41773-D4B3-4960-80FB-411F5981D5B4}"/>
              </a:ext>
            </a:extLst>
          </p:cNvPr>
          <p:cNvSpPr txBox="1"/>
          <p:nvPr/>
        </p:nvSpPr>
        <p:spPr>
          <a:xfrm>
            <a:off x="485775" y="1772666"/>
            <a:ext cx="2490788" cy="1384995"/>
          </a:xfrm>
          <a:prstGeom prst="rect">
            <a:avLst/>
          </a:prstGeom>
          <a:noFill/>
        </p:spPr>
        <p:txBody>
          <a:bodyPr wrap="square">
            <a:spAutoFit/>
          </a:bodyPr>
          <a:lstStyle/>
          <a:p>
            <a:r>
              <a:rPr lang="en-US" altLang="zh-CN" sz="2800" dirty="0"/>
              <a:t>The framework has five components:</a:t>
            </a:r>
            <a:endParaRPr lang="zh-CN" altLang="en-US" sz="2800" dirty="0"/>
          </a:p>
        </p:txBody>
      </p:sp>
      <p:sp>
        <p:nvSpPr>
          <p:cNvPr id="6" name="文本框 5">
            <a:extLst>
              <a:ext uri="{FF2B5EF4-FFF2-40B4-BE49-F238E27FC236}">
                <a16:creationId xmlns:a16="http://schemas.microsoft.com/office/drawing/2014/main" id="{886C4646-F477-49BD-BE48-B20769354F48}"/>
              </a:ext>
            </a:extLst>
          </p:cNvPr>
          <p:cNvSpPr txBox="1"/>
          <p:nvPr/>
        </p:nvSpPr>
        <p:spPr>
          <a:xfrm>
            <a:off x="485775" y="3205163"/>
            <a:ext cx="2338388" cy="2523768"/>
          </a:xfrm>
          <a:prstGeom prst="rect">
            <a:avLst/>
          </a:prstGeom>
          <a:noFill/>
        </p:spPr>
        <p:txBody>
          <a:bodyPr wrap="square" rtlCol="0">
            <a:spAutoFit/>
          </a:bodyPr>
          <a:lstStyle/>
          <a:p>
            <a:pPr marL="457200" indent="-457200">
              <a:buFont typeface="Wingdings" panose="05000000000000000000" pitchFamily="2" charset="2"/>
              <a:buChar char="l"/>
            </a:pPr>
            <a:r>
              <a:rPr lang="en-US" altLang="zh-CN" sz="2800" dirty="0"/>
              <a:t>booter</a:t>
            </a:r>
          </a:p>
          <a:p>
            <a:pPr marL="457200" indent="-457200">
              <a:buFont typeface="Wingdings" panose="05000000000000000000" pitchFamily="2" charset="2"/>
              <a:buChar char="l"/>
            </a:pPr>
            <a:r>
              <a:rPr lang="en-US" altLang="zh-CN" sz="2800" dirty="0"/>
              <a:t>scanner </a:t>
            </a:r>
          </a:p>
          <a:p>
            <a:pPr marL="457200" indent="-457200">
              <a:buFont typeface="Wingdings" panose="05000000000000000000" pitchFamily="2" charset="2"/>
              <a:buChar char="l"/>
            </a:pPr>
            <a:r>
              <a:rPr lang="en-US" altLang="zh-CN" sz="2800" dirty="0"/>
              <a:t>learner </a:t>
            </a:r>
          </a:p>
          <a:p>
            <a:pPr marL="457200" indent="-457200">
              <a:buFont typeface="Wingdings" panose="05000000000000000000" pitchFamily="2" charset="2"/>
              <a:buChar char="l"/>
            </a:pPr>
            <a:r>
              <a:rPr lang="en-US" altLang="zh-CN" sz="2800" dirty="0"/>
              <a:t>manager </a:t>
            </a:r>
          </a:p>
          <a:p>
            <a:pPr marL="457200" indent="-457200">
              <a:buFont typeface="Wingdings" panose="05000000000000000000" pitchFamily="2" charset="2"/>
              <a:buChar char="l"/>
            </a:pPr>
            <a:r>
              <a:rPr lang="en-US" altLang="zh-CN" sz="2800" dirty="0"/>
              <a:t>analyzer</a:t>
            </a:r>
            <a:endParaRPr lang="zh-CN" altLang="en-US" sz="2800" dirty="0"/>
          </a:p>
          <a:p>
            <a:endParaRPr lang="zh-CN" altLang="en-US" dirty="0"/>
          </a:p>
        </p:txBody>
      </p:sp>
    </p:spTree>
    <p:extLst>
      <p:ext uri="{BB962C8B-B14F-4D97-AF65-F5344CB8AC3E}">
        <p14:creationId xmlns:p14="http://schemas.microsoft.com/office/powerpoint/2010/main" val="1379896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9" name="文本框 8">
            <a:extLst>
              <a:ext uri="{FF2B5EF4-FFF2-40B4-BE49-F238E27FC236}">
                <a16:creationId xmlns:a16="http://schemas.microsoft.com/office/drawing/2014/main" id="{16F065D1-F513-4A36-B8AC-6DFB9BF0F126}"/>
              </a:ext>
            </a:extLst>
          </p:cNvPr>
          <p:cNvSpPr txBox="1"/>
          <p:nvPr/>
        </p:nvSpPr>
        <p:spPr>
          <a:xfrm>
            <a:off x="621506" y="850567"/>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Booter</a:t>
            </a:r>
            <a:endParaRPr kumimoji="0" lang="zh-CN" altLang="en-US" sz="2800" b="1"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9E350D7-97B5-4D6F-A4B1-894D3980B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914" y="1237765"/>
            <a:ext cx="7359086" cy="4593059"/>
          </a:xfrm>
          <a:prstGeom prst="rect">
            <a:avLst/>
          </a:prstGeom>
        </p:spPr>
      </p:pic>
      <p:sp>
        <p:nvSpPr>
          <p:cNvPr id="15" name="文本框 14">
            <a:extLst>
              <a:ext uri="{FF2B5EF4-FFF2-40B4-BE49-F238E27FC236}">
                <a16:creationId xmlns:a16="http://schemas.microsoft.com/office/drawing/2014/main" id="{EE2513F2-BFFE-45B6-853E-2D8ACEDCB5C4}"/>
              </a:ext>
            </a:extLst>
          </p:cNvPr>
          <p:cNvSpPr txBox="1"/>
          <p:nvPr/>
        </p:nvSpPr>
        <p:spPr>
          <a:xfrm>
            <a:off x="264320" y="1646353"/>
            <a:ext cx="4293394" cy="3911905"/>
          </a:xfrm>
          <a:prstGeom prst="rect">
            <a:avLst/>
          </a:prstGeom>
          <a:noFill/>
        </p:spPr>
        <p:txBody>
          <a:bodyPr wrap="square">
            <a:spAutoFit/>
          </a:bodyPr>
          <a:lstStyle/>
          <a:p>
            <a:pPr marL="342900" indent="-342900">
              <a:lnSpc>
                <a:spcPct val="125000"/>
              </a:lnSpc>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Booter</a:t>
            </a:r>
            <a:r>
              <a:rPr lang="zh-CN" altLang="en-US" sz="2000" dirty="0">
                <a:latin typeface="Times New Roman" panose="02020603050405020304" pitchFamily="18" charset="0"/>
                <a:cs typeface="Times New Roman" panose="02020603050405020304" pitchFamily="18" charset="0"/>
              </a:rPr>
              <a:t>为</a:t>
            </a:r>
            <a:r>
              <a:rPr lang="zh-CN" altLang="en-US" sz="2000" dirty="0">
                <a:effectLst/>
                <a:latin typeface="Times New Roman" panose="02020603050405020304" pitchFamily="18" charset="0"/>
                <a:cs typeface="Times New Roman" panose="02020603050405020304" pitchFamily="18" charset="0"/>
              </a:rPr>
              <a:t>第一个挑战提供了蜜罐生成的最佳模拟器。</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342900" indent="-342900">
              <a:lnSpc>
                <a:spcPct val="125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该模块的目标是在 </a:t>
            </a:r>
            <a:r>
              <a:rPr lang="en-US" altLang="zh-CN" sz="2000" dirty="0">
                <a:effectLst/>
                <a:latin typeface="Times New Roman" panose="02020603050405020304" pitchFamily="18" charset="0"/>
                <a:cs typeface="Times New Roman" panose="02020603050405020304" pitchFamily="18" charset="0"/>
              </a:rPr>
              <a:t>docker </a:t>
            </a:r>
            <a:r>
              <a:rPr lang="zh-CN" altLang="en-US" sz="2000" dirty="0">
                <a:effectLst/>
                <a:latin typeface="Times New Roman" panose="02020603050405020304" pitchFamily="18" charset="0"/>
                <a:cs typeface="Times New Roman" panose="02020603050405020304" pitchFamily="18" charset="0"/>
              </a:rPr>
              <a:t>容器上运行嵌入在固件中的 </a:t>
            </a:r>
            <a:r>
              <a:rPr lang="en-US" altLang="zh-CN" sz="2000" dirty="0">
                <a:effectLst/>
                <a:latin typeface="Times New Roman" panose="02020603050405020304" pitchFamily="18" charset="0"/>
                <a:cs typeface="Times New Roman" panose="02020603050405020304" pitchFamily="18" charset="0"/>
              </a:rPr>
              <a:t>Web </a:t>
            </a:r>
            <a:r>
              <a:rPr lang="zh-CN" altLang="en-US" sz="2000" dirty="0">
                <a:effectLst/>
                <a:latin typeface="Times New Roman" panose="02020603050405020304" pitchFamily="18" charset="0"/>
                <a:cs typeface="Times New Roman" panose="02020603050405020304" pitchFamily="18" charset="0"/>
              </a:rPr>
              <a:t>应用程序</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342900" indent="-342900">
              <a:lnSpc>
                <a:spcPct val="125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框架创建了一个 </a:t>
            </a:r>
            <a:r>
              <a:rPr lang="en-US" altLang="zh-CN" sz="2000" dirty="0">
                <a:effectLst/>
                <a:latin typeface="Times New Roman" panose="02020603050405020304" pitchFamily="18" charset="0"/>
                <a:cs typeface="Times New Roman" panose="02020603050405020304" pitchFamily="18" charset="0"/>
              </a:rPr>
              <a:t>docker </a:t>
            </a:r>
            <a:r>
              <a:rPr lang="zh-CN" altLang="en-US" sz="2000" dirty="0">
                <a:effectLst/>
                <a:latin typeface="Times New Roman" panose="02020603050405020304" pitchFamily="18" charset="0"/>
                <a:cs typeface="Times New Roman" panose="02020603050405020304" pitchFamily="18" charset="0"/>
              </a:rPr>
              <a:t>镜像，其中包含从固件镜像和 </a:t>
            </a:r>
            <a:r>
              <a:rPr lang="en-US" altLang="zh-CN" sz="2000" dirty="0">
                <a:effectLst/>
                <a:latin typeface="Times New Roman" panose="02020603050405020304" pitchFamily="18" charset="0"/>
                <a:cs typeface="Times New Roman" panose="02020603050405020304" pitchFamily="18" charset="0"/>
              </a:rPr>
              <a:t>QEMU </a:t>
            </a:r>
            <a:r>
              <a:rPr lang="zh-CN" altLang="en-US" sz="2000" dirty="0">
                <a:effectLst/>
                <a:latin typeface="Times New Roman" panose="02020603050405020304" pitchFamily="18" charset="0"/>
                <a:cs typeface="Times New Roman" panose="02020603050405020304" pitchFamily="18" charset="0"/>
              </a:rPr>
              <a:t>用户模式模拟器中提取的文件系统</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342900" indent="-342900">
              <a:lnSpc>
                <a:spcPct val="125000"/>
              </a:lnSpc>
              <a:buFont typeface="Wingdings" panose="05000000000000000000" pitchFamily="2" charset="2"/>
              <a:buChar char="p"/>
            </a:pPr>
            <a:r>
              <a:rPr lang="en-US" altLang="zh-CN" sz="2000" dirty="0">
                <a:effectLst/>
                <a:latin typeface="Times New Roman" panose="02020603050405020304" pitchFamily="18" charset="0"/>
                <a:cs typeface="Times New Roman" panose="02020603050405020304" pitchFamily="18" charset="0"/>
              </a:rPr>
              <a:t>Linux </a:t>
            </a:r>
            <a:r>
              <a:rPr lang="zh-CN" altLang="en-US" sz="2000" dirty="0">
                <a:effectLst/>
                <a:latin typeface="Times New Roman" panose="02020603050405020304" pitchFamily="18" charset="0"/>
                <a:cs typeface="Times New Roman" panose="02020603050405020304" pitchFamily="18" charset="0"/>
              </a:rPr>
              <a:t>内核中使用 </a:t>
            </a:r>
            <a:r>
              <a:rPr lang="en-US" altLang="zh-CN" sz="2000" dirty="0" err="1">
                <a:effectLst/>
                <a:latin typeface="Times New Roman" panose="02020603050405020304" pitchFamily="18" charset="0"/>
                <a:cs typeface="Times New Roman" panose="02020603050405020304" pitchFamily="18" charset="0"/>
              </a:rPr>
              <a:t>binfmt_misc</a:t>
            </a:r>
            <a:r>
              <a:rPr lang="en-US" altLang="zh-CN" sz="2000" dirty="0">
                <a:effectLst/>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设定不同二进制的打开程序</a:t>
            </a:r>
            <a:r>
              <a:rPr lang="zh-CN" altLang="en-US" sz="2000" dirty="0">
                <a:effectLst/>
              </a:rPr>
              <a:t>。</a:t>
            </a:r>
            <a:r>
              <a:rPr lang="zh-CN" altLang="en-US" sz="2000" dirty="0"/>
              <a:t> </a:t>
            </a:r>
          </a:p>
        </p:txBody>
      </p:sp>
    </p:spTree>
    <p:extLst>
      <p:ext uri="{BB962C8B-B14F-4D97-AF65-F5344CB8AC3E}">
        <p14:creationId xmlns:p14="http://schemas.microsoft.com/office/powerpoint/2010/main" val="2249990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0" name="文本框 9">
            <a:extLst>
              <a:ext uri="{FF2B5EF4-FFF2-40B4-BE49-F238E27FC236}">
                <a16:creationId xmlns:a16="http://schemas.microsoft.com/office/drawing/2014/main" id="{442252DD-4198-4BDD-8B8C-267C4470F0BB}"/>
              </a:ext>
            </a:extLst>
          </p:cNvPr>
          <p:cNvSpPr txBox="1"/>
          <p:nvPr/>
        </p:nvSpPr>
        <p:spPr>
          <a:xfrm>
            <a:off x="621506" y="850567"/>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Booter</a:t>
            </a:r>
            <a:endParaRPr kumimoji="0" lang="zh-CN" altLang="en-US" sz="2800" b="1"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98BFE01-4FEC-4C6C-B24A-58110B442087}"/>
              </a:ext>
            </a:extLst>
          </p:cNvPr>
          <p:cNvSpPr txBox="1"/>
          <p:nvPr/>
        </p:nvSpPr>
        <p:spPr>
          <a:xfrm>
            <a:off x="557212" y="1509457"/>
            <a:ext cx="10796587" cy="4093428"/>
          </a:xfrm>
          <a:prstGeom prst="rect">
            <a:avLst/>
          </a:prstGeom>
          <a:noFill/>
        </p:spPr>
        <p:txBody>
          <a:bodyPr wrap="square">
            <a:spAutoFit/>
          </a:bodyPr>
          <a:lstStyle/>
          <a:p>
            <a:r>
              <a:rPr lang="zh-CN" altLang="en-US" sz="2000" dirty="0">
                <a:effectLst/>
                <a:latin typeface="Times New Roman" panose="02020603050405020304" pitchFamily="18" charset="0"/>
                <a:cs typeface="Times New Roman" panose="02020603050405020304" pitchFamily="18" charset="0"/>
              </a:rPr>
              <a:t>要启动的容器从 </a:t>
            </a:r>
            <a:r>
              <a:rPr lang="en-US" altLang="zh-CN" sz="2000" dirty="0">
                <a:effectLst/>
                <a:latin typeface="Times New Roman" panose="02020603050405020304" pitchFamily="18" charset="0"/>
                <a:cs typeface="Times New Roman" panose="02020603050405020304" pitchFamily="18" charset="0"/>
              </a:rPr>
              <a:t>docker </a:t>
            </a:r>
            <a:r>
              <a:rPr lang="zh-CN" altLang="en-US" sz="2000" dirty="0">
                <a:effectLst/>
                <a:latin typeface="Times New Roman" panose="02020603050405020304" pitchFamily="18" charset="0"/>
                <a:cs typeface="Times New Roman" panose="02020603050405020304" pitchFamily="18" charset="0"/>
              </a:rPr>
              <a:t>网络接收其 </a:t>
            </a:r>
            <a:r>
              <a:rPr lang="en-US" altLang="zh-CN" sz="2000" dirty="0">
                <a:effectLst/>
                <a:latin typeface="Times New Roman" panose="02020603050405020304" pitchFamily="18" charset="0"/>
                <a:cs typeface="Times New Roman" panose="02020603050405020304" pitchFamily="18" charset="0"/>
              </a:rPr>
              <a:t>IP </a:t>
            </a:r>
            <a:r>
              <a:rPr lang="zh-CN" altLang="en-US" sz="2000" dirty="0">
                <a:effectLst/>
                <a:latin typeface="Times New Roman" panose="02020603050405020304" pitchFamily="18" charset="0"/>
                <a:cs typeface="Times New Roman" panose="02020603050405020304" pitchFamily="18" charset="0"/>
              </a:rPr>
              <a:t>地址，并执行</a:t>
            </a:r>
            <a:r>
              <a:rPr lang="en-US" altLang="zh-CN" sz="2000" dirty="0">
                <a:latin typeface="Times New Roman" panose="02020603050405020304" pitchFamily="18" charset="0"/>
                <a:cs typeface="Times New Roman" panose="02020603050405020304" pitchFamily="18" charset="0"/>
              </a:rPr>
              <a:t>booter</a:t>
            </a:r>
            <a:r>
              <a:rPr lang="zh-CN" altLang="en-US" sz="2000" dirty="0">
                <a:effectLst/>
                <a:latin typeface="Times New Roman" panose="02020603050405020304" pitchFamily="18" charset="0"/>
                <a:cs typeface="Times New Roman" panose="02020603050405020304" pitchFamily="18" charset="0"/>
              </a:rPr>
              <a:t>模块为每个固件映像创建的自定义初始化脚本。</a:t>
            </a:r>
            <a:endParaRPr lang="en-US" altLang="zh-CN" sz="2000" dirty="0">
              <a:effectLst/>
              <a:latin typeface="Times New Roman" panose="02020603050405020304" pitchFamily="18" charset="0"/>
              <a:cs typeface="Times New Roman" panose="02020603050405020304" pitchFamily="18" charset="0"/>
            </a:endParaRPr>
          </a:p>
          <a:p>
            <a:r>
              <a:rPr lang="zh-CN" altLang="en-US" sz="2000" dirty="0">
                <a:effectLst/>
                <a:latin typeface="Times New Roman" panose="02020603050405020304" pitchFamily="18" charset="0"/>
                <a:cs typeface="Times New Roman" panose="02020603050405020304" pitchFamily="18" charset="0"/>
              </a:rPr>
              <a:t>此自定义脚本遵循 </a:t>
            </a:r>
            <a:r>
              <a:rPr lang="en-US" altLang="zh-CN" sz="2000" dirty="0" err="1">
                <a:effectLst/>
                <a:latin typeface="Times New Roman" panose="02020603050405020304" pitchFamily="18" charset="0"/>
                <a:cs typeface="Times New Roman" panose="02020603050405020304" pitchFamily="18" charset="0"/>
              </a:rPr>
              <a:t>OpenWrt</a:t>
            </a:r>
            <a:r>
              <a:rPr lang="en-US" altLang="zh-CN" sz="2000" dirty="0">
                <a:effectLst/>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项目提供的开源 </a:t>
            </a:r>
            <a:r>
              <a:rPr lang="en-US" altLang="zh-CN" sz="2000" dirty="0">
                <a:effectLst/>
                <a:latin typeface="Times New Roman" panose="02020603050405020304" pitchFamily="18" charset="0"/>
                <a:cs typeface="Times New Roman" panose="02020603050405020304" pitchFamily="18" charset="0"/>
              </a:rPr>
              <a:t>Linux </a:t>
            </a:r>
            <a:r>
              <a:rPr lang="zh-CN" altLang="en-US" sz="2000" dirty="0">
                <a:effectLst/>
                <a:latin typeface="Times New Roman" panose="02020603050405020304" pitchFamily="18" charset="0"/>
                <a:cs typeface="Times New Roman" panose="02020603050405020304" pitchFamily="18" charset="0"/>
              </a:rPr>
              <a:t>发行版的启动过程。</a:t>
            </a:r>
            <a:endParaRPr lang="en-US" altLang="zh-CN" sz="2000" dirty="0">
              <a:effectLst/>
              <a:latin typeface="Times New Roman" panose="02020603050405020304" pitchFamily="18" charset="0"/>
              <a:cs typeface="Times New Roman" panose="02020603050405020304" pitchFamily="18" charset="0"/>
            </a:endParaRPr>
          </a:p>
          <a:p>
            <a:r>
              <a:rPr lang="zh-CN" altLang="en-US" sz="2000" dirty="0">
                <a:effectLst/>
                <a:latin typeface="Times New Roman" panose="02020603050405020304" pitchFamily="18" charset="0"/>
                <a:cs typeface="Times New Roman" panose="02020603050405020304" pitchFamily="18" charset="0"/>
              </a:rPr>
              <a:t>在</a:t>
            </a:r>
            <a:r>
              <a:rPr lang="en-US" altLang="zh-CN" sz="2000" dirty="0" err="1">
                <a:effectLst/>
                <a:latin typeface="Times New Roman" panose="02020603050405020304" pitchFamily="18" charset="0"/>
                <a:cs typeface="Times New Roman" panose="02020603050405020304" pitchFamily="18" charset="0"/>
              </a:rPr>
              <a:t>OpenWrt</a:t>
            </a:r>
            <a:r>
              <a:rPr lang="zh-CN" altLang="en-US" sz="2000" dirty="0">
                <a:effectLst/>
                <a:latin typeface="Times New Roman" panose="02020603050405020304" pitchFamily="18" charset="0"/>
                <a:cs typeface="Times New Roman" panose="02020603050405020304" pitchFamily="18" charset="0"/>
              </a:rPr>
              <a:t>启动过程中，先启动</a:t>
            </a:r>
            <a:r>
              <a:rPr lang="en-US" altLang="zh-CN" sz="2000" dirty="0">
                <a:effectLst/>
                <a:latin typeface="Times New Roman" panose="02020603050405020304" pitchFamily="18" charset="0"/>
                <a:cs typeface="Times New Roman" panose="02020603050405020304" pitchFamily="18" charset="0"/>
              </a:rPr>
              <a:t>/</a:t>
            </a:r>
            <a:r>
              <a:rPr lang="en-US" altLang="zh-CN" sz="2000" dirty="0" err="1">
                <a:effectLst/>
                <a:latin typeface="Times New Roman" panose="02020603050405020304" pitchFamily="18" charset="0"/>
                <a:cs typeface="Times New Roman" panose="02020603050405020304" pitchFamily="18" charset="0"/>
              </a:rPr>
              <a:t>sbin</a:t>
            </a:r>
            <a:r>
              <a:rPr lang="en-US" altLang="zh-CN" sz="2000" dirty="0">
                <a:effectLst/>
                <a:latin typeface="Times New Roman" panose="02020603050405020304" pitchFamily="18" charset="0"/>
                <a:cs typeface="Times New Roman" panose="02020603050405020304" pitchFamily="18" charset="0"/>
              </a:rPr>
              <a:t>/</a:t>
            </a:r>
            <a:r>
              <a:rPr lang="en-US" altLang="zh-CN" sz="2000" dirty="0" err="1">
                <a:effectLst/>
                <a:latin typeface="Times New Roman" panose="02020603050405020304" pitchFamily="18" charset="0"/>
                <a:cs typeface="Times New Roman" panose="02020603050405020304" pitchFamily="18" charset="0"/>
              </a:rPr>
              <a:t>init</a:t>
            </a:r>
            <a:r>
              <a:rPr lang="zh-CN" altLang="en-US" sz="2000" dirty="0">
                <a:effectLst/>
                <a:latin typeface="Times New Roman" panose="02020603050405020304" pitchFamily="18" charset="0"/>
                <a:cs typeface="Times New Roman" panose="02020603050405020304" pitchFamily="18" charset="0"/>
              </a:rPr>
              <a:t>，然后调用</a:t>
            </a:r>
            <a:r>
              <a:rPr lang="en-US" altLang="zh-CN" sz="2000" dirty="0">
                <a:effectLst/>
                <a:latin typeface="Times New Roman" panose="02020603050405020304" pitchFamily="18" charset="0"/>
                <a:cs typeface="Times New Roman" panose="02020603050405020304" pitchFamily="18" charset="0"/>
              </a:rPr>
              <a:t>/</a:t>
            </a:r>
            <a:r>
              <a:rPr lang="en-US" altLang="zh-CN" sz="2000" dirty="0" err="1">
                <a:effectLst/>
                <a:latin typeface="Times New Roman" panose="02020603050405020304" pitchFamily="18" charset="0"/>
                <a:cs typeface="Times New Roman" panose="02020603050405020304" pitchFamily="18" charset="0"/>
              </a:rPr>
              <a:t>etc</a:t>
            </a:r>
            <a:r>
              <a:rPr lang="en-US" altLang="zh-CN" sz="2000" dirty="0">
                <a:effectLst/>
                <a:latin typeface="Times New Roman" panose="02020603050405020304" pitchFamily="18" charset="0"/>
                <a:cs typeface="Times New Roman" panose="02020603050405020304" pitchFamily="18" charset="0"/>
              </a:rPr>
              <a:t>/</a:t>
            </a:r>
            <a:r>
              <a:rPr lang="en-US" altLang="zh-CN" sz="2000" dirty="0" err="1">
                <a:effectLst/>
                <a:latin typeface="Times New Roman" panose="02020603050405020304" pitchFamily="18" charset="0"/>
                <a:cs typeface="Times New Roman" panose="02020603050405020304" pitchFamily="18" charset="0"/>
              </a:rPr>
              <a:t>init.d</a:t>
            </a:r>
            <a:r>
              <a:rPr lang="en-US" altLang="zh-CN" sz="2000" dirty="0">
                <a:effectLst/>
                <a:latin typeface="Times New Roman" panose="02020603050405020304" pitchFamily="18" charset="0"/>
                <a:cs typeface="Times New Roman" panose="02020603050405020304" pitchFamily="18" charset="0"/>
              </a:rPr>
              <a:t>/</a:t>
            </a:r>
            <a:r>
              <a:rPr lang="en-US" altLang="zh-CN" sz="2000" dirty="0" err="1">
                <a:effectLst/>
                <a:latin typeface="Times New Roman" panose="02020603050405020304" pitchFamily="18" charset="0"/>
                <a:cs typeface="Times New Roman" panose="02020603050405020304" pitchFamily="18" charset="0"/>
              </a:rPr>
              <a:t>rcS</a:t>
            </a:r>
            <a:r>
              <a:rPr lang="zh-CN" altLang="en-US" sz="2000" dirty="0">
                <a:effectLst/>
                <a:latin typeface="Times New Roman" panose="02020603050405020304" pitchFamily="18" charset="0"/>
                <a:cs typeface="Times New Roman" panose="02020603050405020304" pitchFamily="18" charset="0"/>
              </a:rPr>
              <a:t>脚本。 </a:t>
            </a:r>
            <a:r>
              <a:rPr lang="en-US" altLang="zh-CN" sz="2000" dirty="0">
                <a:effectLst/>
                <a:latin typeface="Times New Roman" panose="02020603050405020304" pitchFamily="18" charset="0"/>
                <a:cs typeface="Times New Roman" panose="02020603050405020304" pitchFamily="18" charset="0"/>
              </a:rPr>
              <a:t>/</a:t>
            </a:r>
            <a:r>
              <a:rPr lang="en-US" altLang="zh-CN" sz="2000" dirty="0" err="1">
                <a:effectLst/>
                <a:latin typeface="Times New Roman" panose="02020603050405020304" pitchFamily="18" charset="0"/>
                <a:cs typeface="Times New Roman" panose="02020603050405020304" pitchFamily="18" charset="0"/>
              </a:rPr>
              <a:t>etc</a:t>
            </a:r>
            <a:r>
              <a:rPr lang="en-US" altLang="zh-CN" sz="2000" dirty="0">
                <a:effectLst/>
                <a:latin typeface="Times New Roman" panose="02020603050405020304" pitchFamily="18" charset="0"/>
                <a:cs typeface="Times New Roman" panose="02020603050405020304" pitchFamily="18" charset="0"/>
              </a:rPr>
              <a:t>/</a:t>
            </a:r>
            <a:r>
              <a:rPr lang="en-US" altLang="zh-CN" sz="2000" dirty="0" err="1">
                <a:effectLst/>
                <a:latin typeface="Times New Roman" panose="02020603050405020304" pitchFamily="18" charset="0"/>
                <a:cs typeface="Times New Roman" panose="02020603050405020304" pitchFamily="18" charset="0"/>
              </a:rPr>
              <a:t>init.d</a:t>
            </a:r>
            <a:r>
              <a:rPr lang="en-US" altLang="zh-CN" sz="2000" dirty="0">
                <a:effectLst/>
                <a:latin typeface="Times New Roman" panose="02020603050405020304" pitchFamily="18" charset="0"/>
                <a:cs typeface="Times New Roman" panose="02020603050405020304" pitchFamily="18" charset="0"/>
              </a:rPr>
              <a:t>/</a:t>
            </a:r>
            <a:r>
              <a:rPr lang="en-US" altLang="zh-CN" sz="2000" dirty="0" err="1">
                <a:effectLst/>
                <a:latin typeface="Times New Roman" panose="02020603050405020304" pitchFamily="18" charset="0"/>
                <a:cs typeface="Times New Roman" panose="02020603050405020304" pitchFamily="18" charset="0"/>
              </a:rPr>
              <a:t>rcS</a:t>
            </a:r>
            <a:r>
              <a:rPr lang="en-US" altLang="zh-CN" sz="2000" dirty="0">
                <a:effectLst/>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执行 </a:t>
            </a:r>
            <a:r>
              <a:rPr lang="en-US" altLang="zh-CN" sz="2000" dirty="0">
                <a:effectLst/>
                <a:latin typeface="Times New Roman" panose="02020603050405020304" pitchFamily="18" charset="0"/>
                <a:cs typeface="Times New Roman" panose="02020603050405020304" pitchFamily="18" charset="0"/>
              </a:rPr>
              <a:t>/</a:t>
            </a:r>
            <a:r>
              <a:rPr lang="en-US" altLang="zh-CN" sz="2000" dirty="0" err="1">
                <a:effectLst/>
                <a:latin typeface="Times New Roman" panose="02020603050405020304" pitchFamily="18" charset="0"/>
                <a:cs typeface="Times New Roman" panose="02020603050405020304" pitchFamily="18" charset="0"/>
              </a:rPr>
              <a:t>etc</a:t>
            </a:r>
            <a:r>
              <a:rPr lang="en-US" altLang="zh-CN" sz="2000" dirty="0">
                <a:effectLst/>
                <a:latin typeface="Times New Roman" panose="02020603050405020304" pitchFamily="18" charset="0"/>
                <a:cs typeface="Times New Roman" panose="02020603050405020304" pitchFamily="18" charset="0"/>
              </a:rPr>
              <a:t>/</a:t>
            </a:r>
            <a:r>
              <a:rPr lang="en-US" altLang="zh-CN" sz="2000" dirty="0" err="1">
                <a:effectLst/>
                <a:latin typeface="Times New Roman" panose="02020603050405020304" pitchFamily="18" charset="0"/>
                <a:cs typeface="Times New Roman" panose="02020603050405020304" pitchFamily="18" charset="0"/>
              </a:rPr>
              <a:t>rc.d</a:t>
            </a:r>
            <a:r>
              <a:rPr lang="en-US" altLang="zh-CN" sz="2000" dirty="0">
                <a:effectLst/>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目录下的各种供应商创建的脚本，例如密码初始化、</a:t>
            </a:r>
            <a:r>
              <a:rPr lang="en-US" altLang="zh-CN" sz="2000" dirty="0">
                <a:effectLst/>
                <a:latin typeface="Times New Roman" panose="02020603050405020304" pitchFamily="18" charset="0"/>
                <a:cs typeface="Times New Roman" panose="02020603050405020304" pitchFamily="18" charset="0"/>
              </a:rPr>
              <a:t>TLS </a:t>
            </a:r>
            <a:r>
              <a:rPr lang="zh-CN" altLang="en-US" sz="2000" dirty="0">
                <a:effectLst/>
                <a:latin typeface="Times New Roman" panose="02020603050405020304" pitchFamily="18" charset="0"/>
                <a:cs typeface="Times New Roman" panose="02020603050405020304" pitchFamily="18" charset="0"/>
              </a:rPr>
              <a:t>配置和 </a:t>
            </a:r>
            <a:r>
              <a:rPr lang="en-US" altLang="zh-CN" sz="2000" dirty="0">
                <a:effectLst/>
                <a:latin typeface="Times New Roman" panose="02020603050405020304" pitchFamily="18" charset="0"/>
                <a:cs typeface="Times New Roman" panose="02020603050405020304" pitchFamily="18" charset="0"/>
              </a:rPr>
              <a:t>Web </a:t>
            </a:r>
            <a:r>
              <a:rPr lang="zh-CN" altLang="en-US" sz="2000" dirty="0">
                <a:effectLst/>
                <a:latin typeface="Times New Roman" panose="02020603050405020304" pitchFamily="18" charset="0"/>
                <a:cs typeface="Times New Roman" panose="02020603050405020304" pitchFamily="18" charset="0"/>
              </a:rPr>
              <a:t>应用程序启动。</a:t>
            </a:r>
            <a:endParaRPr lang="en-US" altLang="zh-CN" sz="2000" dirty="0">
              <a:effectLst/>
              <a:latin typeface="Times New Roman" panose="02020603050405020304" pitchFamily="18" charset="0"/>
              <a:cs typeface="Times New Roman" panose="02020603050405020304" pitchFamily="18" charset="0"/>
            </a:endParaRPr>
          </a:p>
          <a:p>
            <a:r>
              <a:rPr lang="zh-CN" altLang="en-US" sz="2000" dirty="0">
                <a:effectLst/>
                <a:latin typeface="Times New Roman" panose="02020603050405020304" pitchFamily="18" charset="0"/>
                <a:cs typeface="Times New Roman" panose="02020603050405020304" pitchFamily="18" charset="0"/>
              </a:rPr>
              <a:t>但是，执行所有这些脚本会使系统崩溃。原因是其中一些脚本访问用户模式模拟器无法处理的网络接口和硬件。</a:t>
            </a:r>
            <a:endParaRPr lang="en-US" altLang="zh-CN" sz="2000" dirty="0">
              <a:effectLst/>
              <a:latin typeface="Times New Roman" panose="02020603050405020304" pitchFamily="18" charset="0"/>
              <a:cs typeface="Times New Roman" panose="02020603050405020304" pitchFamily="18" charset="0"/>
            </a:endParaRPr>
          </a:p>
          <a:p>
            <a:r>
              <a:rPr lang="zh-CN" altLang="en-US" sz="2000" dirty="0">
                <a:effectLst/>
                <a:latin typeface="Times New Roman" panose="02020603050405020304" pitchFamily="18" charset="0"/>
                <a:cs typeface="Times New Roman" panose="02020603050405020304" pitchFamily="18" charset="0"/>
              </a:rPr>
              <a:t>因此，自定义脚本不会运行包含与网络或外围设备相关的词的脚本，例如“</a:t>
            </a:r>
            <a:r>
              <a:rPr lang="en-US" altLang="zh-CN" sz="2000" dirty="0" err="1">
                <a:effectLst/>
                <a:latin typeface="Times New Roman" panose="02020603050405020304" pitchFamily="18" charset="0"/>
                <a:cs typeface="Times New Roman" panose="02020603050405020304" pitchFamily="18" charset="0"/>
              </a:rPr>
              <a:t>wifi</a:t>
            </a:r>
            <a:r>
              <a:rPr lang="en-US" altLang="zh-CN" sz="2000" dirty="0">
                <a:effectLst/>
                <a:latin typeface="Times New Roman" panose="02020603050405020304" pitchFamily="18" charset="0"/>
                <a:cs typeface="Times New Roman" panose="02020603050405020304" pitchFamily="18" charset="0"/>
              </a:rPr>
              <a:t>”</a:t>
            </a:r>
            <a:r>
              <a:rPr lang="zh-CN" altLang="en-US" sz="2000" dirty="0">
                <a:effectLst/>
                <a:latin typeface="Times New Roman" panose="02020603050405020304" pitchFamily="18" charset="0"/>
                <a:cs typeface="Times New Roman" panose="02020603050405020304" pitchFamily="18" charset="0"/>
              </a:rPr>
              <a:t>、“</a:t>
            </a:r>
            <a:r>
              <a:rPr lang="en-US" altLang="zh-CN" sz="2000" dirty="0">
                <a:effectLst/>
                <a:latin typeface="Times New Roman" panose="02020603050405020304" pitchFamily="18" charset="0"/>
                <a:cs typeface="Times New Roman" panose="02020603050405020304" pitchFamily="18" charset="0"/>
              </a:rPr>
              <a:t>switch”</a:t>
            </a:r>
            <a:r>
              <a:rPr lang="zh-CN" altLang="en-US" sz="2000" dirty="0">
                <a:effectLst/>
                <a:latin typeface="Times New Roman" panose="02020603050405020304" pitchFamily="18" charset="0"/>
                <a:cs typeface="Times New Roman" panose="02020603050405020304" pitchFamily="18" charset="0"/>
              </a:rPr>
              <a:t>、“</a:t>
            </a:r>
            <a:r>
              <a:rPr lang="en-US" altLang="zh-CN" sz="2000" dirty="0">
                <a:effectLst/>
                <a:latin typeface="Times New Roman" panose="02020603050405020304" pitchFamily="18" charset="0"/>
                <a:cs typeface="Times New Roman" panose="02020603050405020304" pitchFamily="18" charset="0"/>
              </a:rPr>
              <a:t>led”</a:t>
            </a:r>
            <a:r>
              <a:rPr lang="zh-CN" altLang="en-US" sz="2000" dirty="0">
                <a:effectLst/>
                <a:latin typeface="Times New Roman" panose="02020603050405020304" pitchFamily="18" charset="0"/>
                <a:cs typeface="Times New Roman" panose="02020603050405020304" pitchFamily="18" charset="0"/>
              </a:rPr>
              <a:t>等。这种技术允许在不访问网络设置或外围设备的情况下启动 </a:t>
            </a:r>
            <a:r>
              <a:rPr lang="en-US" altLang="zh-CN" sz="2000" dirty="0">
                <a:effectLst/>
                <a:latin typeface="Times New Roman" panose="02020603050405020304" pitchFamily="18" charset="0"/>
                <a:cs typeface="Times New Roman" panose="02020603050405020304" pitchFamily="18" charset="0"/>
              </a:rPr>
              <a:t>Web </a:t>
            </a:r>
            <a:r>
              <a:rPr lang="zh-CN" altLang="en-US" sz="2000" dirty="0">
                <a:effectLst/>
                <a:latin typeface="Times New Roman" panose="02020603050405020304" pitchFamily="18" charset="0"/>
                <a:cs typeface="Times New Roman" panose="02020603050405020304" pitchFamily="18" charset="0"/>
              </a:rPr>
              <a:t>应用程序，从而避免崩溃。</a:t>
            </a:r>
          </a:p>
          <a:p>
            <a:r>
              <a:rPr lang="zh-CN" altLang="en-US" sz="2000" dirty="0">
                <a:effectLst/>
                <a:latin typeface="Times New Roman" panose="02020603050405020304" pitchFamily="18" charset="0"/>
                <a:cs typeface="Times New Roman" panose="02020603050405020304" pitchFamily="18" charset="0"/>
              </a:rPr>
              <a:t>由于此方法基于 </a:t>
            </a:r>
            <a:r>
              <a:rPr lang="en-US" altLang="zh-CN" sz="2000" dirty="0" err="1">
                <a:effectLst/>
                <a:latin typeface="Times New Roman" panose="02020603050405020304" pitchFamily="18" charset="0"/>
                <a:cs typeface="Times New Roman" panose="02020603050405020304" pitchFamily="18" charset="0"/>
              </a:rPr>
              <a:t>OpenWrt</a:t>
            </a:r>
            <a:r>
              <a:rPr lang="en-US" altLang="zh-CN" sz="2000" dirty="0">
                <a:effectLst/>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规范，因此似乎只支持部分固件。但是，很多厂商都使用 </a:t>
            </a:r>
            <a:r>
              <a:rPr lang="en-US" altLang="zh-CN" sz="2000" dirty="0" err="1">
                <a:effectLst/>
                <a:latin typeface="Times New Roman" panose="02020603050405020304" pitchFamily="18" charset="0"/>
                <a:cs typeface="Times New Roman" panose="02020603050405020304" pitchFamily="18" charset="0"/>
              </a:rPr>
              <a:t>OpenWrt</a:t>
            </a:r>
            <a:r>
              <a:rPr lang="en-US" altLang="zh-CN" sz="2000" dirty="0">
                <a:effectLst/>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进行开发，模拟器可以运行各种固件镜像。</a:t>
            </a:r>
            <a:endParaRPr lang="en-US" altLang="zh-CN" sz="2000" dirty="0">
              <a:effectLst/>
              <a:latin typeface="Times New Roman" panose="02020603050405020304" pitchFamily="18" charset="0"/>
              <a:cs typeface="Times New Roman" panose="02020603050405020304" pitchFamily="18" charset="0"/>
            </a:endParaRPr>
          </a:p>
          <a:p>
            <a:r>
              <a:rPr lang="zh-CN" altLang="en-US" sz="2000" dirty="0">
                <a:effectLst/>
                <a:latin typeface="Times New Roman" panose="02020603050405020304" pitchFamily="18" charset="0"/>
                <a:cs typeface="Times New Roman" panose="02020603050405020304" pitchFamily="18" charset="0"/>
              </a:rPr>
              <a:t>模拟器的另一个优点是能够从单个 </a:t>
            </a:r>
            <a:r>
              <a:rPr lang="en-US" altLang="zh-CN" sz="2000" dirty="0">
                <a:effectLst/>
                <a:latin typeface="Times New Roman" panose="02020603050405020304" pitchFamily="18" charset="0"/>
                <a:cs typeface="Times New Roman" panose="02020603050405020304" pitchFamily="18" charset="0"/>
              </a:rPr>
              <a:t>docker </a:t>
            </a:r>
            <a:r>
              <a:rPr lang="zh-CN" altLang="en-US" sz="2000" dirty="0">
                <a:effectLst/>
                <a:latin typeface="Times New Roman" panose="02020603050405020304" pitchFamily="18" charset="0"/>
                <a:cs typeface="Times New Roman" panose="02020603050405020304" pitchFamily="18" charset="0"/>
              </a:rPr>
              <a:t>映像启动多个容器。在下一个扫描阶段，通过并行化容器减少了蜜罐生成所需的时间</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3562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0" name="文本框 9">
            <a:extLst>
              <a:ext uri="{FF2B5EF4-FFF2-40B4-BE49-F238E27FC236}">
                <a16:creationId xmlns:a16="http://schemas.microsoft.com/office/drawing/2014/main" id="{442252DD-4198-4BDD-8B8C-267C4470F0BB}"/>
              </a:ext>
            </a:extLst>
          </p:cNvPr>
          <p:cNvSpPr txBox="1"/>
          <p:nvPr/>
        </p:nvSpPr>
        <p:spPr>
          <a:xfrm>
            <a:off x="621506" y="933494"/>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Scanner</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5C1235FF-41FB-43DE-A59B-567413AAC383}"/>
              </a:ext>
            </a:extLst>
          </p:cNvPr>
          <p:cNvPicPr>
            <a:picLocks noChangeAspect="1"/>
          </p:cNvPicPr>
          <p:nvPr/>
        </p:nvPicPr>
        <p:blipFill rotWithShape="1">
          <a:blip r:embed="rId4">
            <a:extLst>
              <a:ext uri="{28A0092B-C50C-407E-A947-70E740481C1C}">
                <a14:useLocalDpi xmlns:a14="http://schemas.microsoft.com/office/drawing/2010/main" val="0"/>
              </a:ext>
            </a:extLst>
          </a:blip>
          <a:srcRect l="59396" t="17911" b="33559"/>
          <a:stretch/>
        </p:blipFill>
        <p:spPr>
          <a:xfrm>
            <a:off x="7358062" y="1127641"/>
            <a:ext cx="3498636" cy="2609850"/>
          </a:xfrm>
          <a:prstGeom prst="rect">
            <a:avLst/>
          </a:prstGeom>
        </p:spPr>
      </p:pic>
      <p:sp>
        <p:nvSpPr>
          <p:cNvPr id="17" name="文本框 16">
            <a:extLst>
              <a:ext uri="{FF2B5EF4-FFF2-40B4-BE49-F238E27FC236}">
                <a16:creationId xmlns:a16="http://schemas.microsoft.com/office/drawing/2014/main" id="{9AF8844C-6D89-447D-AADD-B4D202B35086}"/>
              </a:ext>
            </a:extLst>
          </p:cNvPr>
          <p:cNvSpPr txBox="1"/>
          <p:nvPr/>
        </p:nvSpPr>
        <p:spPr>
          <a:xfrm>
            <a:off x="621506" y="1583654"/>
            <a:ext cx="6236494" cy="1890261"/>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Scanner</a:t>
            </a:r>
            <a:r>
              <a:rPr lang="zh-CN" altLang="en-US" sz="2000" dirty="0">
                <a:latin typeface="Times New Roman" panose="02020603050405020304" pitchFamily="18" charset="0"/>
                <a:cs typeface="Times New Roman" panose="02020603050405020304" pitchFamily="18" charset="0"/>
              </a:rPr>
              <a:t>解决了模仿整个 </a:t>
            </a:r>
            <a:r>
              <a:rPr lang="en-US" altLang="zh-CN" sz="2000" dirty="0">
                <a:latin typeface="Times New Roman" panose="02020603050405020304" pitchFamily="18" charset="0"/>
                <a:cs typeface="Times New Roman" panose="02020603050405020304" pitchFamily="18" charset="0"/>
              </a:rPr>
              <a:t>Web </a:t>
            </a:r>
            <a:r>
              <a:rPr lang="zh-CN" altLang="en-US" sz="2000" dirty="0">
                <a:latin typeface="Times New Roman" panose="02020603050405020304" pitchFamily="18" charset="0"/>
                <a:cs typeface="Times New Roman" panose="02020603050405020304" pitchFamily="18" charset="0"/>
              </a:rPr>
              <a:t>应用程序的第二个挑战。</a:t>
            </a:r>
            <a:endParaRPr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effectLst/>
                <a:latin typeface="Times New Roman" panose="02020603050405020304" pitchFamily="18" charset="0"/>
                <a:cs typeface="Times New Roman" panose="02020603050405020304" pitchFamily="18" charset="0"/>
              </a:rPr>
              <a:t>该模块负责获取模拟行为所需的各种请求和响应之间的对应关系。</a:t>
            </a:r>
            <a:endParaRPr lang="en-US" altLang="zh-CN" sz="20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000" dirty="0">
                <a:effectLst/>
                <a:latin typeface="Times New Roman" panose="02020603050405020304" pitchFamily="18" charset="0"/>
                <a:cs typeface="Times New Roman" panose="02020603050405020304" pitchFamily="18" charset="0"/>
              </a:rPr>
              <a:t>Scanner</a:t>
            </a:r>
            <a:r>
              <a:rPr lang="zh-CN" altLang="en-US" sz="2000" dirty="0">
                <a:effectLst/>
                <a:latin typeface="Times New Roman" panose="02020603050405020304" pitchFamily="18" charset="0"/>
                <a:cs typeface="Times New Roman" panose="02020603050405020304" pitchFamily="18" charset="0"/>
              </a:rPr>
              <a:t>包含</a:t>
            </a:r>
            <a:r>
              <a:rPr lang="zh-CN" altLang="en-US" sz="2000" dirty="0">
                <a:effectLst/>
              </a:rPr>
              <a:t>一个扫描工具和一个数据库</a:t>
            </a:r>
            <a:r>
              <a:rPr lang="zh-CN" altLang="en-US" sz="2000" dirty="0"/>
              <a:t> </a:t>
            </a:r>
            <a:endParaRPr lang="en-US" altLang="zh-CN" sz="2000" dirty="0"/>
          </a:p>
        </p:txBody>
      </p:sp>
      <p:sp>
        <p:nvSpPr>
          <p:cNvPr id="21" name="文本框 20">
            <a:extLst>
              <a:ext uri="{FF2B5EF4-FFF2-40B4-BE49-F238E27FC236}">
                <a16:creationId xmlns:a16="http://schemas.microsoft.com/office/drawing/2014/main" id="{97991F3D-0A4A-412B-9D1E-981C98E09F9C}"/>
              </a:ext>
            </a:extLst>
          </p:cNvPr>
          <p:cNvSpPr txBox="1"/>
          <p:nvPr/>
        </p:nvSpPr>
        <p:spPr>
          <a:xfrm>
            <a:off x="7265192" y="4026665"/>
            <a:ext cx="4960146" cy="1892121"/>
          </a:xfrm>
          <a:prstGeom prst="rect">
            <a:avLst/>
          </a:prstGeom>
          <a:noFill/>
        </p:spPr>
        <p:txBody>
          <a:bodyPr wrap="square">
            <a:spAutoFit/>
          </a:bodyPr>
          <a:lstStyle/>
          <a:p>
            <a:pPr>
              <a:lnSpc>
                <a:spcPct val="150000"/>
              </a:lnSpc>
            </a:pPr>
            <a:r>
              <a:rPr lang="zh-CN" altLang="en-US" sz="2000" dirty="0">
                <a:effectLst/>
              </a:rPr>
              <a:t>扫描工具包含三个组件：</a:t>
            </a:r>
            <a:endParaRPr lang="en-US" altLang="zh-CN" sz="2000" dirty="0">
              <a:effectLst/>
            </a:endParaRPr>
          </a:p>
          <a:p>
            <a:pPr marL="285750" indent="-285750">
              <a:lnSpc>
                <a:spcPct val="150000"/>
              </a:lnSpc>
              <a:buFont typeface="Wingdings" panose="05000000000000000000" pitchFamily="2" charset="2"/>
              <a:buChar char="ü"/>
            </a:pPr>
            <a:r>
              <a:rPr lang="zh-CN" altLang="en-US" sz="2000" dirty="0">
                <a:effectLst/>
              </a:rPr>
              <a:t>用于验证用户身份的登录组件</a:t>
            </a:r>
            <a:endParaRPr lang="en-US" altLang="zh-CN" sz="2000" dirty="0">
              <a:effectLst/>
            </a:endParaRPr>
          </a:p>
          <a:p>
            <a:pPr marL="285750" indent="-285750">
              <a:lnSpc>
                <a:spcPct val="150000"/>
              </a:lnSpc>
              <a:buFont typeface="Wingdings" panose="05000000000000000000" pitchFamily="2" charset="2"/>
              <a:buChar char="ü"/>
            </a:pPr>
            <a:r>
              <a:rPr lang="zh-CN" altLang="en-US" sz="2000" dirty="0">
                <a:effectLst/>
              </a:rPr>
              <a:t>用于探索静态页面的爬虫组件</a:t>
            </a:r>
            <a:endParaRPr lang="en-US" altLang="zh-CN" sz="2000" dirty="0"/>
          </a:p>
          <a:p>
            <a:pPr marL="285750" indent="-285750">
              <a:lnSpc>
                <a:spcPct val="150000"/>
              </a:lnSpc>
              <a:buFont typeface="Wingdings" panose="05000000000000000000" pitchFamily="2" charset="2"/>
              <a:buChar char="ü"/>
            </a:pPr>
            <a:r>
              <a:rPr lang="zh-CN" altLang="en-US" sz="2000" dirty="0">
                <a:effectLst/>
              </a:rPr>
              <a:t>用于获取动态变化响应的模糊测试组件。</a:t>
            </a:r>
            <a:r>
              <a:rPr lang="zh-CN" altLang="en-US" sz="2000" dirty="0"/>
              <a:t> </a:t>
            </a:r>
          </a:p>
        </p:txBody>
      </p:sp>
      <p:sp>
        <p:nvSpPr>
          <p:cNvPr id="23" name="文本框 22">
            <a:extLst>
              <a:ext uri="{FF2B5EF4-FFF2-40B4-BE49-F238E27FC236}">
                <a16:creationId xmlns:a16="http://schemas.microsoft.com/office/drawing/2014/main" id="{71172F2C-4BE8-437E-86DA-2445A43128F7}"/>
              </a:ext>
            </a:extLst>
          </p:cNvPr>
          <p:cNvSpPr txBox="1"/>
          <p:nvPr/>
        </p:nvSpPr>
        <p:spPr>
          <a:xfrm>
            <a:off x="621506" y="3863745"/>
            <a:ext cx="6129336" cy="2351926"/>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扫描工具发送的请求和 </a:t>
            </a:r>
            <a:r>
              <a:rPr lang="en-US" altLang="zh-CN" sz="2000" dirty="0">
                <a:effectLst/>
                <a:latin typeface="Times New Roman" panose="02020603050405020304" pitchFamily="18" charset="0"/>
                <a:cs typeface="Times New Roman" panose="02020603050405020304" pitchFamily="18" charset="0"/>
              </a:rPr>
              <a:t>Web </a:t>
            </a:r>
            <a:r>
              <a:rPr lang="zh-CN" altLang="en-US" sz="2000" dirty="0">
                <a:effectLst/>
                <a:latin typeface="Times New Roman" panose="02020603050405020304" pitchFamily="18" charset="0"/>
                <a:cs typeface="Times New Roman" panose="02020603050405020304" pitchFamily="18" charset="0"/>
              </a:rPr>
              <a:t>应用程序返回的响应存储在数据库中。</a:t>
            </a:r>
          </a:p>
          <a:p>
            <a:pPr marL="285750" indent="-28575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登录组件将指定的用户名和密码输入到表单中，然后单击提交按钮。成功登录后获得的 </a:t>
            </a:r>
            <a:r>
              <a:rPr lang="en-US" altLang="zh-CN" sz="2000" dirty="0">
                <a:effectLst/>
                <a:latin typeface="Times New Roman" panose="02020603050405020304" pitchFamily="18" charset="0"/>
                <a:cs typeface="Times New Roman" panose="02020603050405020304" pitchFamily="18" charset="0"/>
              </a:rPr>
              <a:t>Cookie </a:t>
            </a:r>
            <a:r>
              <a:rPr lang="zh-CN" altLang="en-US" sz="2000" dirty="0">
                <a:effectLst/>
                <a:latin typeface="Times New Roman" panose="02020603050405020304" pitchFamily="18" charset="0"/>
                <a:cs typeface="Times New Roman" panose="02020603050405020304" pitchFamily="18" charset="0"/>
              </a:rPr>
              <a:t>用于抓取和模糊测试。</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5727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0" name="文本框 9">
            <a:extLst>
              <a:ext uri="{FF2B5EF4-FFF2-40B4-BE49-F238E27FC236}">
                <a16:creationId xmlns:a16="http://schemas.microsoft.com/office/drawing/2014/main" id="{442252DD-4198-4BDD-8B8C-267C4470F0BB}"/>
              </a:ext>
            </a:extLst>
          </p:cNvPr>
          <p:cNvSpPr txBox="1"/>
          <p:nvPr/>
        </p:nvSpPr>
        <p:spPr>
          <a:xfrm>
            <a:off x="621506" y="850567"/>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Scanner</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B63CA261-E84F-4C05-A3CB-AD3919F77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737" y="1251147"/>
            <a:ext cx="5786052" cy="1704067"/>
          </a:xfrm>
          <a:prstGeom prst="rect">
            <a:avLst/>
          </a:prstGeom>
        </p:spPr>
      </p:pic>
      <p:pic>
        <p:nvPicPr>
          <p:cNvPr id="5" name="图片 4">
            <a:extLst>
              <a:ext uri="{FF2B5EF4-FFF2-40B4-BE49-F238E27FC236}">
                <a16:creationId xmlns:a16="http://schemas.microsoft.com/office/drawing/2014/main" id="{6C1EB41C-13BE-460B-B494-5263338FC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1596" y="3587071"/>
            <a:ext cx="5651846" cy="1832654"/>
          </a:xfrm>
          <a:prstGeom prst="rect">
            <a:avLst/>
          </a:prstGeom>
        </p:spPr>
      </p:pic>
      <p:sp>
        <p:nvSpPr>
          <p:cNvPr id="13" name="文本框 12">
            <a:extLst>
              <a:ext uri="{FF2B5EF4-FFF2-40B4-BE49-F238E27FC236}">
                <a16:creationId xmlns:a16="http://schemas.microsoft.com/office/drawing/2014/main" id="{D5F76953-3700-49E3-9E2C-4412E3D38EB8}"/>
              </a:ext>
            </a:extLst>
          </p:cNvPr>
          <p:cNvSpPr txBox="1"/>
          <p:nvPr/>
        </p:nvSpPr>
        <p:spPr>
          <a:xfrm>
            <a:off x="488558" y="1773446"/>
            <a:ext cx="4969669" cy="3738780"/>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dirty="0">
                <a:effectLst/>
              </a:rPr>
              <a:t>数据库中有两个表用于存储收集到的请求和响应：</a:t>
            </a:r>
            <a:endParaRPr lang="en-US" altLang="zh-CN" sz="2000" dirty="0">
              <a:effectLst/>
            </a:endParaRPr>
          </a:p>
          <a:p>
            <a:pPr>
              <a:lnSpc>
                <a:spcPct val="150000"/>
              </a:lnSpc>
            </a:pPr>
            <a:r>
              <a:rPr lang="en-US" altLang="zh-CN" sz="2000" dirty="0"/>
              <a:t>      </a:t>
            </a:r>
            <a:r>
              <a:rPr lang="zh-CN" altLang="en-US" sz="2000" dirty="0">
                <a:effectLst/>
              </a:rPr>
              <a:t>学习表：用于下一个学习阶段</a:t>
            </a:r>
            <a:endParaRPr lang="en-US" altLang="zh-CN" sz="2000" dirty="0">
              <a:effectLst/>
            </a:endParaRPr>
          </a:p>
          <a:p>
            <a:pPr>
              <a:lnSpc>
                <a:spcPct val="150000"/>
              </a:lnSpc>
            </a:pPr>
            <a:r>
              <a:rPr lang="en-US" altLang="zh-CN" sz="2000" dirty="0"/>
              <a:t>      </a:t>
            </a:r>
            <a:r>
              <a:rPr lang="zh-CN" altLang="en-US" sz="2000" dirty="0">
                <a:effectLst/>
              </a:rPr>
              <a:t>响应表：用于蜜罐与攻击者交互时使用。</a:t>
            </a:r>
            <a:endParaRPr lang="en-US" altLang="zh-CN" sz="2000" dirty="0">
              <a:effectLst/>
            </a:endParaRPr>
          </a:p>
          <a:p>
            <a:pPr marL="342900" indent="-342900">
              <a:lnSpc>
                <a:spcPct val="150000"/>
              </a:lnSpc>
              <a:buFont typeface="Wingdings" panose="05000000000000000000" pitchFamily="2" charset="2"/>
              <a:buChar char="l"/>
            </a:pPr>
            <a:r>
              <a:rPr lang="zh-CN" altLang="en-US" sz="2000" dirty="0">
                <a:effectLst/>
              </a:rPr>
              <a:t>响应 </a:t>
            </a:r>
            <a:r>
              <a:rPr lang="en-US" altLang="zh-CN" sz="2000" dirty="0">
                <a:effectLst/>
              </a:rPr>
              <a:t>ID </a:t>
            </a:r>
            <a:r>
              <a:rPr lang="zh-CN" altLang="en-US" sz="2000" dirty="0">
                <a:effectLst/>
              </a:rPr>
              <a:t>是对应于单个响应的单个数字。响应</a:t>
            </a:r>
            <a:r>
              <a:rPr lang="en-US" altLang="zh-CN" sz="2000" dirty="0">
                <a:effectLst/>
              </a:rPr>
              <a:t>ID</a:t>
            </a:r>
            <a:r>
              <a:rPr lang="zh-CN" altLang="en-US" sz="2000" dirty="0">
                <a:effectLst/>
              </a:rPr>
              <a:t>和响应的对应关系记录响应表中。</a:t>
            </a:r>
            <a:endParaRPr lang="en-US" altLang="zh-CN" sz="2000" dirty="0">
              <a:effectLst/>
            </a:endParaRPr>
          </a:p>
          <a:p>
            <a:pPr marL="342900" indent="-342900">
              <a:lnSpc>
                <a:spcPct val="150000"/>
              </a:lnSpc>
              <a:buFont typeface="Wingdings" panose="05000000000000000000" pitchFamily="2" charset="2"/>
              <a:buChar char="l"/>
            </a:pPr>
            <a:r>
              <a:rPr lang="zh-CN" altLang="en-US" sz="2000" dirty="0">
                <a:effectLst/>
              </a:rPr>
              <a:t>记录的每个请求或响应的标头和正文中的日期、时间和 </a:t>
            </a:r>
            <a:r>
              <a:rPr lang="en-US" altLang="zh-CN" sz="2000" dirty="0">
                <a:effectLst/>
              </a:rPr>
              <a:t>IP </a:t>
            </a:r>
            <a:r>
              <a:rPr lang="zh-CN" altLang="en-US" sz="2000" dirty="0">
                <a:effectLst/>
              </a:rPr>
              <a:t>地址将被删除。</a:t>
            </a:r>
            <a:r>
              <a:rPr lang="zh-CN" altLang="en-US" sz="2000" dirty="0"/>
              <a:t> </a:t>
            </a:r>
          </a:p>
        </p:txBody>
      </p:sp>
    </p:spTree>
    <p:extLst>
      <p:ext uri="{BB962C8B-B14F-4D97-AF65-F5344CB8AC3E}">
        <p14:creationId xmlns:p14="http://schemas.microsoft.com/office/powerpoint/2010/main" val="81865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0" name="文本框 9">
            <a:extLst>
              <a:ext uri="{FF2B5EF4-FFF2-40B4-BE49-F238E27FC236}">
                <a16:creationId xmlns:a16="http://schemas.microsoft.com/office/drawing/2014/main" id="{442252DD-4198-4BDD-8B8C-267C4470F0BB}"/>
              </a:ext>
            </a:extLst>
          </p:cNvPr>
          <p:cNvSpPr txBox="1"/>
          <p:nvPr/>
        </p:nvSpPr>
        <p:spPr>
          <a:xfrm>
            <a:off x="621506" y="850567"/>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Learner</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3DFDC1E8-DC27-4B95-B514-27E0B448E195}"/>
              </a:ext>
            </a:extLst>
          </p:cNvPr>
          <p:cNvSpPr txBox="1"/>
          <p:nvPr/>
        </p:nvSpPr>
        <p:spPr>
          <a:xfrm>
            <a:off x="1393031" y="1826873"/>
            <a:ext cx="9017794" cy="4062651"/>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en-US" altLang="zh-CN" sz="2000" dirty="0">
                <a:effectLst/>
              </a:rPr>
              <a:t>Learner</a:t>
            </a:r>
            <a:r>
              <a:rPr lang="zh-CN" altLang="en-US" sz="2000" dirty="0">
                <a:effectLst/>
              </a:rPr>
              <a:t>实现了第三个挑战，一种对攻击请求返回正确响应的机制。</a:t>
            </a:r>
            <a:endParaRPr lang="en-US" altLang="zh-CN" sz="2000" dirty="0">
              <a:effectLst/>
            </a:endParaRPr>
          </a:p>
          <a:p>
            <a:pPr marL="342900" indent="-342900">
              <a:lnSpc>
                <a:spcPct val="150000"/>
              </a:lnSpc>
              <a:buFont typeface="Wingdings" panose="05000000000000000000" pitchFamily="2" charset="2"/>
              <a:buChar char="p"/>
            </a:pPr>
            <a:r>
              <a:rPr lang="zh-CN" altLang="en-US" sz="2000" dirty="0">
                <a:effectLst/>
              </a:rPr>
              <a:t>该模块的目标是从扫描程序收集的数百个响应中选择一个可能会继续与攻击者交互的响应。</a:t>
            </a:r>
            <a:r>
              <a:rPr lang="zh-CN" altLang="en-US" sz="2000" dirty="0"/>
              <a:t>  </a:t>
            </a:r>
            <a:endParaRPr lang="en-US" altLang="zh-CN" sz="2000" dirty="0"/>
          </a:p>
          <a:p>
            <a:pPr marL="342900" indent="-342900">
              <a:lnSpc>
                <a:spcPct val="150000"/>
              </a:lnSpc>
              <a:buFont typeface="Wingdings" panose="05000000000000000000" pitchFamily="2" charset="2"/>
              <a:buChar char="p"/>
            </a:pPr>
            <a:r>
              <a:rPr lang="zh-CN" altLang="en-US" sz="2000" dirty="0">
                <a:effectLst/>
              </a:rPr>
              <a:t>由于攻击者的方法是一个黑盒，因此不知道正确的响应。</a:t>
            </a:r>
            <a:r>
              <a:rPr lang="zh-CN" altLang="en-US" sz="2000" dirty="0"/>
              <a:t> </a:t>
            </a:r>
          </a:p>
          <a:p>
            <a:pPr marL="342900" indent="-342900">
              <a:lnSpc>
                <a:spcPct val="150000"/>
              </a:lnSpc>
              <a:buFont typeface="Wingdings" panose="05000000000000000000" pitchFamily="2" charset="2"/>
              <a:buChar char="p"/>
            </a:pPr>
            <a:r>
              <a:rPr lang="zh-CN" altLang="en-US" sz="2000" dirty="0"/>
              <a:t>专注于人工智能聊天机器人的机制。</a:t>
            </a:r>
          </a:p>
          <a:p>
            <a:pPr marL="342900" indent="-342900">
              <a:lnSpc>
                <a:spcPct val="150000"/>
              </a:lnSpc>
              <a:buFont typeface="Wingdings" panose="05000000000000000000" pitchFamily="2" charset="2"/>
              <a:buChar char="p"/>
            </a:pPr>
            <a:r>
              <a:rPr lang="zh-CN" altLang="en-US" sz="2000" dirty="0">
                <a:effectLst/>
              </a:rPr>
              <a:t>使用基于检索的模型，该模型从预定义的响应中提供最佳响应。创建了一个多对一的</a:t>
            </a:r>
            <a:r>
              <a:rPr lang="en-US" altLang="zh-CN" sz="2000" dirty="0">
                <a:effectLst/>
              </a:rPr>
              <a:t>Seq2Seq</a:t>
            </a:r>
            <a:r>
              <a:rPr lang="zh-CN" altLang="en-US" sz="2000" dirty="0">
                <a:effectLst/>
              </a:rPr>
              <a:t>模型，该模型具有一种注意力机制，可以根据学习表中记录的接收请求预测响应 </a:t>
            </a:r>
            <a:r>
              <a:rPr lang="en-US" altLang="zh-CN" sz="2000" dirty="0">
                <a:effectLst/>
              </a:rPr>
              <a:t>ID</a:t>
            </a:r>
            <a:r>
              <a:rPr lang="zh-CN" altLang="en-US" sz="2000" dirty="0">
                <a:effectLst/>
              </a:rPr>
              <a:t>。</a:t>
            </a:r>
            <a:r>
              <a:rPr lang="zh-CN" altLang="en-US" sz="2000" dirty="0"/>
              <a:t> </a:t>
            </a:r>
          </a:p>
          <a:p>
            <a:endParaRPr lang="zh-CN" altLang="en-US" dirty="0"/>
          </a:p>
        </p:txBody>
      </p:sp>
    </p:spTree>
    <p:extLst>
      <p:ext uri="{BB962C8B-B14F-4D97-AF65-F5344CB8AC3E}">
        <p14:creationId xmlns:p14="http://schemas.microsoft.com/office/powerpoint/2010/main" val="553296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11990411" y="7276061"/>
            <a:ext cx="4330292"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0" name="文本框 9">
            <a:extLst>
              <a:ext uri="{FF2B5EF4-FFF2-40B4-BE49-F238E27FC236}">
                <a16:creationId xmlns:a16="http://schemas.microsoft.com/office/drawing/2014/main" id="{442252DD-4198-4BDD-8B8C-267C4470F0BB}"/>
              </a:ext>
            </a:extLst>
          </p:cNvPr>
          <p:cNvSpPr txBox="1"/>
          <p:nvPr/>
        </p:nvSpPr>
        <p:spPr>
          <a:xfrm>
            <a:off x="621506" y="850567"/>
            <a:ext cx="51554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Learner</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A8CDC313-89D2-45A1-9DDC-E62200A88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2" y="1636066"/>
            <a:ext cx="6464786" cy="4371367"/>
          </a:xfrm>
          <a:prstGeom prst="rect">
            <a:avLst/>
          </a:prstGeom>
        </p:spPr>
      </p:pic>
      <p:sp>
        <p:nvSpPr>
          <p:cNvPr id="11" name="文本框 10">
            <a:extLst>
              <a:ext uri="{FF2B5EF4-FFF2-40B4-BE49-F238E27FC236}">
                <a16:creationId xmlns:a16="http://schemas.microsoft.com/office/drawing/2014/main" id="{1737628E-F8CC-4216-93CB-BF14EB38D174}"/>
              </a:ext>
            </a:extLst>
          </p:cNvPr>
          <p:cNvSpPr txBox="1"/>
          <p:nvPr/>
        </p:nvSpPr>
        <p:spPr>
          <a:xfrm>
            <a:off x="6343651" y="1050075"/>
            <a:ext cx="5646760" cy="5121915"/>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最初，学习器模块创建一个字典，将单词映射到数值。对于请求的方法、路径、查询和正文，它将每个字符串映射到单个值，对于请求头，它将每个字段的键值集映射到单个值。</a:t>
            </a:r>
          </a:p>
          <a:p>
            <a:pPr marL="342900" indent="-34290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接下来，通过 </a:t>
            </a:r>
            <a:r>
              <a:rPr lang="en-US" altLang="zh-CN" sz="2000" dirty="0">
                <a:effectLst/>
                <a:latin typeface="Times New Roman" panose="02020603050405020304" pitchFamily="18" charset="0"/>
                <a:cs typeface="Times New Roman" panose="02020603050405020304" pitchFamily="18" charset="0"/>
              </a:rPr>
              <a:t>word2vec </a:t>
            </a:r>
            <a:r>
              <a:rPr lang="zh-CN" altLang="en-US" sz="2000" dirty="0">
                <a:effectLst/>
                <a:latin typeface="Times New Roman" panose="02020603050405020304" pitchFamily="18" charset="0"/>
                <a:cs typeface="Times New Roman" panose="02020603050405020304" pitchFamily="18" charset="0"/>
              </a:rPr>
              <a:t>算法从所有数字请求中训练一个词嵌入。经过训练的词嵌入将相似的词转换为相似的向量。矢量化请求由 </a:t>
            </a:r>
            <a:r>
              <a:rPr lang="en-US" altLang="zh-CN" sz="2000" dirty="0">
                <a:effectLst/>
                <a:latin typeface="Times New Roman" panose="02020603050405020304" pitchFamily="18" charset="0"/>
                <a:cs typeface="Times New Roman" panose="02020603050405020304" pitchFamily="18" charset="0"/>
              </a:rPr>
              <a:t>Seq2Seq </a:t>
            </a:r>
            <a:r>
              <a:rPr lang="zh-CN" altLang="en-US" sz="2000" dirty="0">
                <a:effectLst/>
                <a:latin typeface="Times New Roman" panose="02020603050405020304" pitchFamily="18" charset="0"/>
                <a:cs typeface="Times New Roman" panose="02020603050405020304" pitchFamily="18" charset="0"/>
              </a:rPr>
              <a:t>中基于 </a:t>
            </a:r>
            <a:r>
              <a:rPr lang="en-US" altLang="zh-CN" sz="2000" dirty="0">
                <a:effectLst/>
                <a:latin typeface="Times New Roman" panose="02020603050405020304" pitchFamily="18" charset="0"/>
                <a:cs typeface="Times New Roman" panose="02020603050405020304" pitchFamily="18" charset="0"/>
              </a:rPr>
              <a:t>GRU </a:t>
            </a:r>
            <a:r>
              <a:rPr lang="zh-CN" altLang="en-US" sz="2000" dirty="0">
                <a:effectLst/>
                <a:latin typeface="Times New Roman" panose="02020603050405020304" pitchFamily="18" charset="0"/>
                <a:cs typeface="Times New Roman" panose="02020603050405020304" pitchFamily="18" charset="0"/>
              </a:rPr>
              <a:t>的循环神经网络 </a:t>
            </a:r>
            <a:r>
              <a:rPr lang="en-US" altLang="zh-CN" sz="2000" dirty="0">
                <a:effectLst/>
                <a:latin typeface="Times New Roman" panose="02020603050405020304" pitchFamily="18" charset="0"/>
                <a:cs typeface="Times New Roman" panose="02020603050405020304" pitchFamily="18" charset="0"/>
              </a:rPr>
              <a:t>(RNN) </a:t>
            </a:r>
            <a:r>
              <a:rPr lang="zh-CN" altLang="en-US" sz="2000" dirty="0">
                <a:effectLst/>
                <a:latin typeface="Times New Roman" panose="02020603050405020304" pitchFamily="18" charset="0"/>
                <a:cs typeface="Times New Roman" panose="02020603050405020304" pitchFamily="18" charset="0"/>
              </a:rPr>
              <a:t>编码。</a:t>
            </a:r>
            <a:endParaRPr lang="en-US" altLang="zh-CN" sz="200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注意力机制为每个输入词分配一个注意力权重，用于预测基于解码器的 </a:t>
            </a:r>
            <a:r>
              <a:rPr lang="en-US" altLang="zh-CN" sz="2000" dirty="0">
                <a:effectLst/>
                <a:latin typeface="Times New Roman" panose="02020603050405020304" pitchFamily="18" charset="0"/>
                <a:cs typeface="Times New Roman" panose="02020603050405020304" pitchFamily="18" charset="0"/>
              </a:rPr>
              <a:t>RNN </a:t>
            </a:r>
            <a:r>
              <a:rPr lang="zh-CN" altLang="en-US" sz="2000" dirty="0">
                <a:effectLst/>
                <a:latin typeface="Times New Roman" panose="02020603050405020304" pitchFamily="18" charset="0"/>
                <a:cs typeface="Times New Roman" panose="02020603050405020304" pitchFamily="18" charset="0"/>
              </a:rPr>
              <a:t>的输出。</a:t>
            </a:r>
            <a:endParaRPr lang="zh-CN" altLang="en-US" sz="2000" dirty="0">
              <a:latin typeface="Times New Roman" panose="02020603050405020304" pitchFamily="18" charset="0"/>
              <a:cs typeface="Times New Roman" panose="02020603050405020304" pitchFamily="18" charset="0"/>
            </a:endParaRPr>
          </a:p>
        </p:txBody>
      </p:sp>
      <p:pic>
        <p:nvPicPr>
          <p:cNvPr id="1030" name="Picture 6">
            <a:extLst>
              <a:ext uri="{FF2B5EF4-FFF2-40B4-BE49-F238E27FC236}">
                <a16:creationId xmlns:a16="http://schemas.microsoft.com/office/drawing/2014/main" id="{E1EEB26B-F402-451B-822C-6B29F09E3F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1325" y="1247775"/>
            <a:ext cx="5112042" cy="464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0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anim calcmode="lin" valueType="num">
                                      <p:cBhvr>
                                        <p:cTn id="8" dur="1000" fill="hold"/>
                                        <p:tgtEl>
                                          <p:spTgt spid="93"/>
                                        </p:tgtEl>
                                        <p:attrNameLst>
                                          <p:attrName>ppt_x</p:attrName>
                                        </p:attrNameLst>
                                      </p:cBhvr>
                                      <p:tavLst>
                                        <p:tav tm="0">
                                          <p:val>
                                            <p:strVal val="#ppt_x"/>
                                          </p:val>
                                        </p:tav>
                                        <p:tav tm="100000">
                                          <p:val>
                                            <p:strVal val="#ppt_x"/>
                                          </p:val>
                                        </p:tav>
                                      </p:tavLst>
                                    </p:anim>
                                    <p:anim calcmode="lin" valueType="num">
                                      <p:cBhvr>
                                        <p:cTn id="9" dur="1000" fill="hold"/>
                                        <p:tgtEl>
                                          <p:spTgt spid="9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1000"/>
                                        <p:tgtEl>
                                          <p:spTgt spid="1030"/>
                                        </p:tgtEl>
                                      </p:cBhvr>
                                    </p:animEffect>
                                    <p:anim calcmode="lin" valueType="num">
                                      <p:cBhvr>
                                        <p:cTn id="13" dur="1000" fill="hold"/>
                                        <p:tgtEl>
                                          <p:spTgt spid="1030"/>
                                        </p:tgtEl>
                                        <p:attrNameLst>
                                          <p:attrName>ppt_x</p:attrName>
                                        </p:attrNameLst>
                                      </p:cBhvr>
                                      <p:tavLst>
                                        <p:tav tm="0">
                                          <p:val>
                                            <p:strVal val="#ppt_x"/>
                                          </p:val>
                                        </p:tav>
                                        <p:tav tm="100000">
                                          <p:val>
                                            <p:strVal val="#ppt_x"/>
                                          </p:val>
                                        </p:tav>
                                      </p:tavLst>
                                    </p:anim>
                                    <p:anim calcmode="lin" valueType="num">
                                      <p:cBhvr>
                                        <p:cTn id="14"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50128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Implementation</a:t>
            </a:r>
          </a:p>
        </p:txBody>
      </p:sp>
      <p:pic>
        <p:nvPicPr>
          <p:cNvPr id="3" name="图片 2">
            <a:extLst>
              <a:ext uri="{FF2B5EF4-FFF2-40B4-BE49-F238E27FC236}">
                <a16:creationId xmlns:a16="http://schemas.microsoft.com/office/drawing/2014/main" id="{71C6A316-91ED-4EE4-BF17-ED048F264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370" y="2200115"/>
            <a:ext cx="7134391" cy="4046370"/>
          </a:xfrm>
          <a:prstGeom prst="rect">
            <a:avLst/>
          </a:prstGeom>
        </p:spPr>
      </p:pic>
      <p:sp>
        <p:nvSpPr>
          <p:cNvPr id="13" name="文本框 12">
            <a:extLst>
              <a:ext uri="{FF2B5EF4-FFF2-40B4-BE49-F238E27FC236}">
                <a16:creationId xmlns:a16="http://schemas.microsoft.com/office/drawing/2014/main" id="{38423BDE-0B6C-4E94-BE5E-F473BF9A6E6C}"/>
              </a:ext>
            </a:extLst>
          </p:cNvPr>
          <p:cNvSpPr txBox="1"/>
          <p:nvPr/>
        </p:nvSpPr>
        <p:spPr>
          <a:xfrm>
            <a:off x="695325" y="926929"/>
            <a:ext cx="10639425" cy="1141851"/>
          </a:xfrm>
          <a:prstGeom prst="rect">
            <a:avLst/>
          </a:prstGeom>
          <a:noFill/>
        </p:spPr>
        <p:txBody>
          <a:bodyPr wrap="square">
            <a:spAutoFit/>
          </a:bodyPr>
          <a:lstStyle/>
          <a:p>
            <a:pPr>
              <a:lnSpc>
                <a:spcPct val="150000"/>
              </a:lnSpc>
            </a:pPr>
            <a:r>
              <a:rPr lang="zh-CN" altLang="en-US" sz="2400" dirty="0">
                <a:effectLst/>
                <a:latin typeface="Times New Roman" panose="02020603050405020304" pitchFamily="18" charset="0"/>
                <a:cs typeface="Times New Roman" panose="02020603050405020304" pitchFamily="18" charset="0"/>
              </a:rPr>
              <a:t>框架最终生成的蜜罐实例包含 </a:t>
            </a:r>
            <a:r>
              <a:rPr lang="en-US" altLang="zh-CN" sz="2400" dirty="0">
                <a:effectLst/>
                <a:latin typeface="Times New Roman" panose="02020603050405020304" pitchFamily="18" charset="0"/>
                <a:cs typeface="Times New Roman" panose="02020603050405020304" pitchFamily="18" charset="0"/>
              </a:rPr>
              <a:t>Web </a:t>
            </a:r>
            <a:r>
              <a:rPr lang="zh-CN" altLang="en-US" sz="2400" dirty="0">
                <a:effectLst/>
                <a:latin typeface="Times New Roman" panose="02020603050405020304" pitchFamily="18" charset="0"/>
                <a:cs typeface="Times New Roman" panose="02020603050405020304" pitchFamily="18" charset="0"/>
              </a:rPr>
              <a:t>服务器、经过训练的模型和响应表。该实例配置了 </a:t>
            </a:r>
            <a:r>
              <a:rPr lang="en-US" altLang="zh-CN" sz="2400" dirty="0">
                <a:effectLst/>
                <a:latin typeface="Times New Roman" panose="02020603050405020304" pitchFamily="18" charset="0"/>
                <a:cs typeface="Times New Roman" panose="02020603050405020304" pitchFamily="18" charset="0"/>
              </a:rPr>
              <a:t>IP </a:t>
            </a:r>
            <a:r>
              <a:rPr lang="zh-CN" altLang="en-US" sz="2400" dirty="0">
                <a:effectLst/>
                <a:latin typeface="Times New Roman" panose="02020603050405020304" pitchFamily="18" charset="0"/>
                <a:cs typeface="Times New Roman" panose="02020603050405020304" pitchFamily="18" charset="0"/>
              </a:rPr>
              <a:t>地址和开放端口，并在 </a:t>
            </a:r>
            <a:r>
              <a:rPr lang="en-US" altLang="zh-CN" sz="2400" dirty="0">
                <a:effectLst/>
                <a:latin typeface="Times New Roman" panose="02020603050405020304" pitchFamily="18" charset="0"/>
                <a:cs typeface="Times New Roman" panose="02020603050405020304" pitchFamily="18" charset="0"/>
              </a:rPr>
              <a:t>Internet </a:t>
            </a:r>
            <a:r>
              <a:rPr lang="zh-CN" altLang="en-US" sz="2400" dirty="0">
                <a:effectLst/>
                <a:latin typeface="Times New Roman" panose="02020603050405020304" pitchFamily="18" charset="0"/>
                <a:cs typeface="Times New Roman" panose="02020603050405020304" pitchFamily="18" charset="0"/>
              </a:rPr>
              <a:t>上发布。</a:t>
            </a:r>
            <a:r>
              <a:rPr lang="zh-CN" alt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91382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88168" y="1146019"/>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Experiment setup</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005E5E2E-468C-4D21-A69B-283994F07A0F}"/>
              </a:ext>
            </a:extLst>
          </p:cNvPr>
          <p:cNvPicPr>
            <a:picLocks noChangeAspect="1"/>
          </p:cNvPicPr>
          <p:nvPr/>
        </p:nvPicPr>
        <p:blipFill rotWithShape="1">
          <a:blip r:embed="rId4">
            <a:extLst>
              <a:ext uri="{28A0092B-C50C-407E-A947-70E740481C1C}">
                <a14:useLocalDpi xmlns:a14="http://schemas.microsoft.com/office/drawing/2010/main" val="0"/>
              </a:ext>
            </a:extLst>
          </a:blip>
          <a:srcRect t="30664"/>
          <a:stretch/>
        </p:blipFill>
        <p:spPr>
          <a:xfrm>
            <a:off x="1866810" y="2612998"/>
            <a:ext cx="7792939" cy="2030741"/>
          </a:xfrm>
          <a:prstGeom prst="rect">
            <a:avLst/>
          </a:prstGeom>
        </p:spPr>
      </p:pic>
    </p:spTree>
    <p:extLst>
      <p:ext uri="{BB962C8B-B14F-4D97-AF65-F5344CB8AC3E}">
        <p14:creationId xmlns:p14="http://schemas.microsoft.com/office/powerpoint/2010/main" val="150644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401912" y="971795"/>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A. Support Firmware</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C85012DC-7072-4208-B13E-277054B14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9799" y="1815473"/>
            <a:ext cx="5809775" cy="3442326"/>
          </a:xfrm>
          <a:prstGeom prst="rect">
            <a:avLst/>
          </a:prstGeom>
        </p:spPr>
      </p:pic>
      <p:sp>
        <p:nvSpPr>
          <p:cNvPr id="15" name="文本框 14">
            <a:extLst>
              <a:ext uri="{FF2B5EF4-FFF2-40B4-BE49-F238E27FC236}">
                <a16:creationId xmlns:a16="http://schemas.microsoft.com/office/drawing/2014/main" id="{0BDE1F2C-24F3-4A26-875B-A14E4BFF74B7}"/>
              </a:ext>
            </a:extLst>
          </p:cNvPr>
          <p:cNvSpPr txBox="1"/>
          <p:nvPr/>
        </p:nvSpPr>
        <p:spPr>
          <a:xfrm>
            <a:off x="620987" y="1493935"/>
            <a:ext cx="4532038" cy="4660250"/>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在来自 </a:t>
            </a:r>
            <a:r>
              <a:rPr lang="en-US" altLang="zh-CN" sz="2000" dirty="0">
                <a:effectLst/>
                <a:latin typeface="Times New Roman" panose="02020603050405020304" pitchFamily="18" charset="0"/>
                <a:cs typeface="Times New Roman" panose="02020603050405020304" pitchFamily="18" charset="0"/>
              </a:rPr>
              <a:t>8 </a:t>
            </a:r>
            <a:r>
              <a:rPr lang="zh-CN" altLang="en-US" sz="2000" dirty="0">
                <a:effectLst/>
                <a:latin typeface="Times New Roman" panose="02020603050405020304" pitchFamily="18" charset="0"/>
                <a:cs typeface="Times New Roman" panose="02020603050405020304" pitchFamily="18" charset="0"/>
              </a:rPr>
              <a:t>个供应商的 </a:t>
            </a:r>
            <a:r>
              <a:rPr lang="en-US" altLang="zh-CN" sz="2000" dirty="0">
                <a:effectLst/>
                <a:latin typeface="Times New Roman" panose="02020603050405020304" pitchFamily="18" charset="0"/>
                <a:cs typeface="Times New Roman" panose="02020603050405020304" pitchFamily="18" charset="0"/>
              </a:rPr>
              <a:t>152 </a:t>
            </a:r>
            <a:r>
              <a:rPr lang="zh-CN" altLang="en-US" sz="2000" dirty="0">
                <a:effectLst/>
                <a:latin typeface="Times New Roman" panose="02020603050405020304" pitchFamily="18" charset="0"/>
                <a:cs typeface="Times New Roman" panose="02020603050405020304" pitchFamily="18" charset="0"/>
              </a:rPr>
              <a:t>个固件映像中，仿真器成功启动了 </a:t>
            </a:r>
            <a:r>
              <a:rPr lang="en-US" altLang="zh-CN" sz="2000" dirty="0">
                <a:effectLst/>
                <a:latin typeface="Times New Roman" panose="02020603050405020304" pitchFamily="18" charset="0"/>
                <a:cs typeface="Times New Roman" panose="02020603050405020304" pitchFamily="18" charset="0"/>
              </a:rPr>
              <a:t>145 </a:t>
            </a:r>
            <a:r>
              <a:rPr lang="zh-CN" altLang="en-US" sz="2000" dirty="0">
                <a:effectLst/>
                <a:latin typeface="Times New Roman" panose="02020603050405020304" pitchFamily="18" charset="0"/>
                <a:cs typeface="Times New Roman" panose="02020603050405020304" pitchFamily="18" charset="0"/>
              </a:rPr>
              <a:t>个固件映像。</a:t>
            </a:r>
            <a:endParaRPr lang="en-US" altLang="zh-CN" sz="200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在 </a:t>
            </a:r>
            <a:r>
              <a:rPr lang="en-US" altLang="zh-CN" sz="2000" dirty="0">
                <a:effectLst/>
                <a:latin typeface="Times New Roman" panose="02020603050405020304" pitchFamily="18" charset="0"/>
                <a:cs typeface="Times New Roman" panose="02020603050405020304" pitchFamily="18" charset="0"/>
              </a:rPr>
              <a:t>7 </a:t>
            </a:r>
            <a:r>
              <a:rPr lang="zh-CN" altLang="en-US" sz="2000" dirty="0">
                <a:effectLst/>
                <a:latin typeface="Times New Roman" panose="02020603050405020304" pitchFamily="18" charset="0"/>
                <a:cs typeface="Times New Roman" panose="02020603050405020304" pitchFamily="18" charset="0"/>
              </a:rPr>
              <a:t>个启动失败中，一个不包含 </a:t>
            </a:r>
            <a:r>
              <a:rPr lang="en-US" altLang="zh-CN" sz="2000" dirty="0">
                <a:effectLst/>
                <a:latin typeface="Times New Roman" panose="02020603050405020304" pitchFamily="18" charset="0"/>
                <a:cs typeface="Times New Roman" panose="02020603050405020304" pitchFamily="18" charset="0"/>
              </a:rPr>
              <a:t>Web </a:t>
            </a:r>
            <a:r>
              <a:rPr lang="zh-CN" altLang="en-US" sz="2000" dirty="0">
                <a:effectLst/>
                <a:latin typeface="Times New Roman" panose="02020603050405020304" pitchFamily="18" charset="0"/>
                <a:cs typeface="Times New Roman" panose="02020603050405020304" pitchFamily="18" charset="0"/>
              </a:rPr>
              <a:t>应用程序，另外两个失败是因为 </a:t>
            </a:r>
            <a:r>
              <a:rPr lang="en-US" altLang="zh-CN" sz="2000" dirty="0">
                <a:effectLst/>
                <a:latin typeface="Times New Roman" panose="02020603050405020304" pitchFamily="18" charset="0"/>
                <a:cs typeface="Times New Roman" panose="02020603050405020304" pitchFamily="18" charset="0"/>
              </a:rPr>
              <a:t>QEMU </a:t>
            </a:r>
            <a:r>
              <a:rPr lang="zh-CN" altLang="en-US" sz="2000" dirty="0">
                <a:effectLst/>
                <a:latin typeface="Times New Roman" panose="02020603050405020304" pitchFamily="18" charset="0"/>
                <a:cs typeface="Times New Roman" panose="02020603050405020304" pitchFamily="18" charset="0"/>
              </a:rPr>
              <a:t>不支持固件中嵌入的某些指令。其余四个因用于为 </a:t>
            </a:r>
            <a:r>
              <a:rPr lang="en-US" altLang="zh-CN" sz="2000" dirty="0">
                <a:effectLst/>
                <a:latin typeface="Times New Roman" panose="02020603050405020304" pitchFamily="18" charset="0"/>
                <a:cs typeface="Times New Roman" panose="02020603050405020304" pitchFamily="18" charset="0"/>
              </a:rPr>
              <a:t>Web </a:t>
            </a:r>
            <a:r>
              <a:rPr lang="zh-CN" altLang="en-US" sz="2000" dirty="0">
                <a:effectLst/>
                <a:latin typeface="Times New Roman" panose="02020603050405020304" pitchFamily="18" charset="0"/>
                <a:cs typeface="Times New Roman" panose="02020603050405020304" pitchFamily="18" charset="0"/>
              </a:rPr>
              <a:t>应用程序配置 </a:t>
            </a:r>
            <a:r>
              <a:rPr lang="en-US" altLang="zh-CN" sz="2000" dirty="0">
                <a:effectLst/>
                <a:latin typeface="Times New Roman" panose="02020603050405020304" pitchFamily="18" charset="0"/>
                <a:cs typeface="Times New Roman" panose="02020603050405020304" pitchFamily="18" charset="0"/>
              </a:rPr>
              <a:t>TLS </a:t>
            </a:r>
            <a:r>
              <a:rPr lang="zh-CN" altLang="en-US" sz="2000" dirty="0">
                <a:effectLst/>
                <a:latin typeface="Times New Roman" panose="02020603050405020304" pitchFamily="18" charset="0"/>
                <a:cs typeface="Times New Roman" panose="02020603050405020304" pitchFamily="18" charset="0"/>
              </a:rPr>
              <a:t>的证书和密钥而失败。但是，通过手动编辑 </a:t>
            </a:r>
            <a:r>
              <a:rPr lang="en-US" altLang="zh-CN" sz="2000" dirty="0">
                <a:effectLst/>
                <a:latin typeface="Times New Roman" panose="02020603050405020304" pitchFamily="18" charset="0"/>
                <a:cs typeface="Times New Roman" panose="02020603050405020304" pitchFamily="18" charset="0"/>
              </a:rPr>
              <a:t>HTTP </a:t>
            </a:r>
            <a:r>
              <a:rPr lang="zh-CN" altLang="en-US" sz="2000" dirty="0">
                <a:effectLst/>
                <a:latin typeface="Times New Roman" panose="02020603050405020304" pitchFamily="18" charset="0"/>
                <a:cs typeface="Times New Roman" panose="02020603050405020304" pitchFamily="18" charset="0"/>
              </a:rPr>
              <a:t>服务的配置文件来禁用 </a:t>
            </a:r>
            <a:r>
              <a:rPr lang="en-US" altLang="zh-CN" sz="2000" dirty="0">
                <a:effectLst/>
                <a:latin typeface="Times New Roman" panose="02020603050405020304" pitchFamily="18" charset="0"/>
                <a:cs typeface="Times New Roman" panose="02020603050405020304" pitchFamily="18" charset="0"/>
              </a:rPr>
              <a:t>TLS</a:t>
            </a:r>
            <a:r>
              <a:rPr lang="zh-CN" altLang="en-US" sz="2000" dirty="0">
                <a:effectLst/>
                <a:latin typeface="Times New Roman" panose="02020603050405020304" pitchFamily="18" charset="0"/>
                <a:cs typeface="Times New Roman" panose="02020603050405020304" pitchFamily="18" charset="0"/>
              </a:rPr>
              <a:t>，仿真成功。</a:t>
            </a:r>
            <a:r>
              <a:rPr lang="zh-CN"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99287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514935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Moeka</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 Yamamoto</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1BB33E0A-27AE-47FA-BD25-FF07686584C6}"/>
              </a:ext>
            </a:extLst>
          </p:cNvPr>
          <p:cNvPicPr>
            <a:picLocks noChangeAspect="1"/>
          </p:cNvPicPr>
          <p:nvPr/>
        </p:nvPicPr>
        <p:blipFill>
          <a:blip r:embed="rId4"/>
          <a:stretch>
            <a:fillRect/>
          </a:stretch>
        </p:blipFill>
        <p:spPr>
          <a:xfrm>
            <a:off x="1490662" y="2010413"/>
            <a:ext cx="6486007" cy="1580277"/>
          </a:xfrm>
          <a:prstGeom prst="rect">
            <a:avLst/>
          </a:prstGeom>
        </p:spPr>
      </p:pic>
    </p:spTree>
    <p:extLst>
      <p:ext uri="{BB962C8B-B14F-4D97-AF65-F5344CB8AC3E}">
        <p14:creationId xmlns:p14="http://schemas.microsoft.com/office/powerpoint/2010/main" val="347444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278655" cy="523220"/>
          </a:xfrm>
          <a:prstGeom prst="rect">
            <a:avLst/>
          </a:prstGeom>
          <a:noFill/>
        </p:spPr>
        <p:txBody>
          <a:bodyPr wrap="square" rtlCol="0">
            <a:spAutoFit/>
          </a:bodyPr>
          <a:lstStyle/>
          <a:p>
            <a:pPr>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88168" y="1146019"/>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A. Support Firmware</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2A61A1AB-F09F-472B-98C3-E5B1D2782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554" y="1604021"/>
            <a:ext cx="8131149" cy="3459551"/>
          </a:xfrm>
          <a:prstGeom prst="rect">
            <a:avLst/>
          </a:prstGeom>
        </p:spPr>
      </p:pic>
      <p:sp>
        <p:nvSpPr>
          <p:cNvPr id="16" name="文本框 15">
            <a:extLst>
              <a:ext uri="{FF2B5EF4-FFF2-40B4-BE49-F238E27FC236}">
                <a16:creationId xmlns:a16="http://schemas.microsoft.com/office/drawing/2014/main" id="{FD1DD9F2-D177-4374-A4E5-BA72AB81D608}"/>
              </a:ext>
            </a:extLst>
          </p:cNvPr>
          <p:cNvSpPr txBox="1"/>
          <p:nvPr/>
        </p:nvSpPr>
        <p:spPr>
          <a:xfrm>
            <a:off x="431209" y="4912155"/>
            <a:ext cx="10865442" cy="1430456"/>
          </a:xfrm>
          <a:prstGeom prst="rect">
            <a:avLst/>
          </a:prstGeom>
          <a:noFill/>
        </p:spPr>
        <p:txBody>
          <a:bodyPr wrap="square">
            <a:spAutoFit/>
          </a:bodyPr>
          <a:lstStyle/>
          <a:p>
            <a:pPr>
              <a:lnSpc>
                <a:spcPct val="150000"/>
              </a:lnSpc>
            </a:pPr>
            <a:r>
              <a:rPr lang="zh-CN" altLang="en-US" sz="2000" dirty="0">
                <a:effectLst/>
              </a:rPr>
              <a:t>使用 </a:t>
            </a:r>
            <a:r>
              <a:rPr lang="en-US" altLang="zh-CN" sz="2000" dirty="0" err="1">
                <a:effectLst/>
              </a:rPr>
              <a:t>OpenWrt</a:t>
            </a:r>
            <a:r>
              <a:rPr lang="en-US" altLang="zh-CN" sz="2000" dirty="0">
                <a:effectLst/>
              </a:rPr>
              <a:t> </a:t>
            </a:r>
            <a:r>
              <a:rPr lang="zh-CN" altLang="en-US" sz="2000" dirty="0">
                <a:effectLst/>
              </a:rPr>
              <a:t>官方发布的各种 </a:t>
            </a:r>
            <a:r>
              <a:rPr lang="en-US" altLang="zh-CN" sz="2000" dirty="0">
                <a:effectLst/>
              </a:rPr>
              <a:t>CPU </a:t>
            </a:r>
            <a:r>
              <a:rPr lang="zh-CN" altLang="en-US" sz="2000" dirty="0">
                <a:effectLst/>
              </a:rPr>
              <a:t>架构的固件镜像测试了模拟器。结果，仿真器成功启动了嵌入在图示 </a:t>
            </a:r>
            <a:r>
              <a:rPr lang="en-US" altLang="zh-CN" sz="2000" dirty="0">
                <a:effectLst/>
              </a:rPr>
              <a:t>CPU </a:t>
            </a:r>
            <a:r>
              <a:rPr lang="zh-CN" altLang="en-US" sz="2000" dirty="0">
                <a:effectLst/>
              </a:rPr>
              <a:t>架构的固件映像中的 </a:t>
            </a:r>
            <a:r>
              <a:rPr lang="en-US" altLang="zh-CN" sz="2000" dirty="0">
                <a:effectLst/>
              </a:rPr>
              <a:t>Web </a:t>
            </a:r>
            <a:r>
              <a:rPr lang="zh-CN" altLang="en-US" sz="2000" dirty="0">
                <a:effectLst/>
              </a:rPr>
              <a:t>应用程序。总共支持 </a:t>
            </a:r>
            <a:r>
              <a:rPr lang="en-US" altLang="zh-CN" sz="2000" dirty="0">
                <a:effectLst/>
              </a:rPr>
              <a:t>10 </a:t>
            </a:r>
            <a:r>
              <a:rPr lang="zh-CN" altLang="en-US" sz="2000" dirty="0">
                <a:effectLst/>
              </a:rPr>
              <a:t>种不同的 </a:t>
            </a:r>
            <a:r>
              <a:rPr lang="en-US" altLang="zh-CN" sz="2000" dirty="0">
                <a:effectLst/>
              </a:rPr>
              <a:t>CPU </a:t>
            </a:r>
            <a:r>
              <a:rPr lang="zh-CN" altLang="en-US" sz="2000" dirty="0">
                <a:effectLst/>
              </a:rPr>
              <a:t>架构，比现有的仿真器多 </a:t>
            </a:r>
            <a:r>
              <a:rPr lang="en-US" altLang="zh-CN" sz="2000" dirty="0">
                <a:effectLst/>
              </a:rPr>
              <a:t>7 </a:t>
            </a:r>
            <a:r>
              <a:rPr lang="zh-CN" altLang="en-US" sz="2000" dirty="0">
                <a:effectLst/>
              </a:rPr>
              <a:t>种</a:t>
            </a:r>
            <a:r>
              <a:rPr lang="zh-CN" altLang="en-US" sz="2000" dirty="0"/>
              <a:t> 。</a:t>
            </a:r>
          </a:p>
        </p:txBody>
      </p:sp>
    </p:spTree>
    <p:extLst>
      <p:ext uri="{BB962C8B-B14F-4D97-AF65-F5344CB8AC3E}">
        <p14:creationId xmlns:p14="http://schemas.microsoft.com/office/powerpoint/2010/main" val="3246045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97693" y="913266"/>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B. Execution Speed</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FC223191-7557-4A2F-8D56-85BC8A89C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083" y="3178825"/>
            <a:ext cx="7620167" cy="2705159"/>
          </a:xfrm>
          <a:prstGeom prst="rect">
            <a:avLst/>
          </a:prstGeom>
        </p:spPr>
      </p:pic>
      <p:sp>
        <p:nvSpPr>
          <p:cNvPr id="17" name="文本框 16">
            <a:extLst>
              <a:ext uri="{FF2B5EF4-FFF2-40B4-BE49-F238E27FC236}">
                <a16:creationId xmlns:a16="http://schemas.microsoft.com/office/drawing/2014/main" id="{0B6F455D-274B-4877-A3F8-45661BC6E770}"/>
              </a:ext>
            </a:extLst>
          </p:cNvPr>
          <p:cNvSpPr txBox="1"/>
          <p:nvPr/>
        </p:nvSpPr>
        <p:spPr>
          <a:xfrm>
            <a:off x="1050131" y="1645936"/>
            <a:ext cx="9489281" cy="1428596"/>
          </a:xfrm>
          <a:prstGeom prst="rect">
            <a:avLst/>
          </a:prstGeom>
          <a:noFill/>
        </p:spPr>
        <p:txBody>
          <a:bodyPr wrap="square">
            <a:spAutoFit/>
          </a:bodyPr>
          <a:lstStyle/>
          <a:p>
            <a:pPr>
              <a:lnSpc>
                <a:spcPct val="150000"/>
              </a:lnSpc>
            </a:pPr>
            <a:r>
              <a:rPr lang="zh-CN" altLang="en-US" sz="2000" dirty="0">
                <a:effectLst/>
                <a:latin typeface="Times New Roman" panose="02020603050405020304" pitchFamily="18" charset="0"/>
                <a:cs typeface="Times New Roman" panose="02020603050405020304" pitchFamily="18" charset="0"/>
              </a:rPr>
              <a:t>使用了物理设备和 </a:t>
            </a:r>
            <a:r>
              <a:rPr lang="en-US" altLang="zh-CN" sz="2000" dirty="0" err="1">
                <a:effectLst/>
                <a:latin typeface="Times New Roman" panose="02020603050405020304" pitchFamily="18" charset="0"/>
                <a:cs typeface="Times New Roman" panose="02020603050405020304" pitchFamily="18" charset="0"/>
              </a:rPr>
              <a:t>FirmAE</a:t>
            </a:r>
            <a:r>
              <a:rPr lang="en-US" altLang="zh-CN" sz="2000" dirty="0">
                <a:effectLst/>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，它采用了 </a:t>
            </a:r>
            <a:r>
              <a:rPr lang="en-US" altLang="zh-CN" sz="2000" dirty="0">
                <a:effectLst/>
                <a:latin typeface="Times New Roman" panose="02020603050405020304" pitchFamily="18" charset="0"/>
                <a:cs typeface="Times New Roman" panose="02020603050405020304" pitchFamily="18" charset="0"/>
              </a:rPr>
              <a:t>QEMU </a:t>
            </a:r>
            <a:r>
              <a:rPr lang="zh-CN" altLang="en-US" sz="2000" dirty="0">
                <a:effectLst/>
                <a:latin typeface="Times New Roman" panose="02020603050405020304" pitchFamily="18" charset="0"/>
                <a:cs typeface="Times New Roman" panose="02020603050405020304" pitchFamily="18" charset="0"/>
              </a:rPr>
              <a:t>全系统仿真器。物理设备是</a:t>
            </a:r>
            <a:r>
              <a:rPr lang="en-US" altLang="zh-CN" sz="2000" dirty="0">
                <a:effectLst/>
                <a:latin typeface="Times New Roman" panose="02020603050405020304" pitchFamily="18" charset="0"/>
                <a:cs typeface="Times New Roman" panose="02020603050405020304" pitchFamily="18" charset="0"/>
              </a:rPr>
              <a:t>Archer C9 V5</a:t>
            </a:r>
            <a:r>
              <a:rPr lang="zh-CN" altLang="en-US" sz="2000" dirty="0">
                <a:effectLst/>
                <a:latin typeface="Times New Roman" panose="02020603050405020304" pitchFamily="18" charset="0"/>
                <a:cs typeface="Times New Roman" panose="02020603050405020304" pitchFamily="18" charset="0"/>
              </a:rPr>
              <a:t>，</a:t>
            </a:r>
            <a:r>
              <a:rPr lang="en-US" altLang="zh-CN" sz="2000" dirty="0">
                <a:effectLst/>
                <a:latin typeface="Times New Roman" panose="02020603050405020304" pitchFamily="18" charset="0"/>
                <a:cs typeface="Times New Roman" panose="02020603050405020304" pitchFamily="18" charset="0"/>
              </a:rPr>
              <a:t>TP-Link</a:t>
            </a:r>
            <a:r>
              <a:rPr lang="zh-CN" altLang="en-US" sz="2000" dirty="0">
                <a:effectLst/>
                <a:latin typeface="Times New Roman" panose="02020603050405020304" pitchFamily="18" charset="0"/>
                <a:cs typeface="Times New Roman" panose="02020603050405020304" pitchFamily="18" charset="0"/>
              </a:rPr>
              <a:t>。模拟器和 </a:t>
            </a:r>
            <a:r>
              <a:rPr lang="en-US" altLang="zh-CN" sz="2000" dirty="0" err="1">
                <a:effectLst/>
                <a:latin typeface="Times New Roman" panose="02020603050405020304" pitchFamily="18" charset="0"/>
                <a:cs typeface="Times New Roman" panose="02020603050405020304" pitchFamily="18" charset="0"/>
              </a:rPr>
              <a:t>FirmAE</a:t>
            </a:r>
            <a:r>
              <a:rPr lang="en-US" altLang="zh-CN" sz="2000" dirty="0">
                <a:effectLst/>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运行与从供应商网站获得的物理设备相同的固件镜像。</a:t>
            </a:r>
            <a:r>
              <a:rPr lang="zh-CN"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08360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97693" y="913266"/>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B. Execution Speed</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F02DD6AD-67D3-40C2-AE67-9FD95CC25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3840" y="1066094"/>
            <a:ext cx="6520985" cy="4725812"/>
          </a:xfrm>
          <a:prstGeom prst="rect">
            <a:avLst/>
          </a:prstGeom>
        </p:spPr>
      </p:pic>
      <p:sp>
        <p:nvSpPr>
          <p:cNvPr id="11" name="文本框 10">
            <a:extLst>
              <a:ext uri="{FF2B5EF4-FFF2-40B4-BE49-F238E27FC236}">
                <a16:creationId xmlns:a16="http://schemas.microsoft.com/office/drawing/2014/main" id="{28A61FE0-EB0A-4C6E-BF2E-FEA26C4AED22}"/>
              </a:ext>
            </a:extLst>
          </p:cNvPr>
          <p:cNvSpPr txBox="1"/>
          <p:nvPr/>
        </p:nvSpPr>
        <p:spPr>
          <a:xfrm>
            <a:off x="510519" y="1407629"/>
            <a:ext cx="4218644" cy="4660250"/>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dirty="0">
                <a:effectLst/>
                <a:latin typeface="Times New Roman" panose="02020603050405020304" pitchFamily="18" charset="0"/>
                <a:cs typeface="Times New Roman" panose="02020603050405020304" pitchFamily="18" charset="0"/>
              </a:rPr>
              <a:t>比较了使用模拟器和使用物理设备时的蜜罐生成时间</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effectLst/>
                <a:latin typeface="Times New Roman" panose="02020603050405020304" pitchFamily="18" charset="0"/>
                <a:cs typeface="Times New Roman" panose="02020603050405020304" pitchFamily="18" charset="0"/>
              </a:rPr>
              <a:t>当只有一个容器时，蜜罐生成时间比使用物理设备时长。这一结果与我们的仿真器的通信时间比物理设备稍长有关。</a:t>
            </a:r>
            <a:endParaRPr lang="en-US" altLang="zh-CN" sz="200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effectLst/>
                <a:latin typeface="Times New Roman" panose="02020603050405020304" pitchFamily="18" charset="0"/>
                <a:cs typeface="Times New Roman" panose="02020603050405020304" pitchFamily="18" charset="0"/>
              </a:rPr>
              <a:t>然而，本文方法允许并行使用多个容器来生成蜜罐。结果，五个并行容器的生成时间不到使用单个容器或单个物理设备的一半。</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2957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5B9BD5">
                    <a:lumMod val="75000"/>
                  </a:srgbClr>
                </a:solidFill>
                <a:latin typeface="微软雅黑" panose="020B0503020204020204" pitchFamily="34" charset="-122"/>
                <a:ea typeface="微软雅黑" panose="020B0503020204020204" pitchFamily="34" charset="-122"/>
              </a:rPr>
              <a:t>C. Honeypot Generation and Observation</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F0FA2F0A-E66F-43F4-A7A3-4687D1DF9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926" y="1591564"/>
            <a:ext cx="7391907" cy="2775645"/>
          </a:xfrm>
          <a:prstGeom prst="rect">
            <a:avLst/>
          </a:prstGeom>
        </p:spPr>
      </p:pic>
      <p:sp>
        <p:nvSpPr>
          <p:cNvPr id="16" name="文本框 15">
            <a:extLst>
              <a:ext uri="{FF2B5EF4-FFF2-40B4-BE49-F238E27FC236}">
                <a16:creationId xmlns:a16="http://schemas.microsoft.com/office/drawing/2014/main" id="{C2BE1D5A-F084-4E94-A19B-890C1436BA40}"/>
              </a:ext>
            </a:extLst>
          </p:cNvPr>
          <p:cNvSpPr txBox="1"/>
          <p:nvPr/>
        </p:nvSpPr>
        <p:spPr>
          <a:xfrm>
            <a:off x="754855" y="4546997"/>
            <a:ext cx="10260807" cy="1430456"/>
          </a:xfrm>
          <a:prstGeom prst="rect">
            <a:avLst/>
          </a:prstGeom>
          <a:noFill/>
        </p:spPr>
        <p:txBody>
          <a:bodyPr wrap="square">
            <a:spAutoFit/>
          </a:bodyPr>
          <a:lstStyle/>
          <a:p>
            <a:pPr>
              <a:lnSpc>
                <a:spcPct val="150000"/>
              </a:lnSpc>
            </a:pPr>
            <a:r>
              <a:rPr lang="zh-CN" altLang="en-US" sz="2000" dirty="0">
                <a:effectLst/>
              </a:rPr>
              <a:t>使用从供应商网站下载的五个固件映像生成了蜜罐。</a:t>
            </a:r>
            <a:r>
              <a:rPr lang="en-US" altLang="zh-CN" sz="2000" dirty="0">
                <a:effectLst/>
              </a:rPr>
              <a:t>5</a:t>
            </a:r>
            <a:r>
              <a:rPr lang="zh-CN" altLang="en-US" sz="2000" dirty="0">
                <a:effectLst/>
              </a:rPr>
              <a:t>个容器并行时，生成蜜罐的最短时间不到</a:t>
            </a:r>
            <a:r>
              <a:rPr lang="en-US" altLang="zh-CN" sz="2000" dirty="0">
                <a:effectLst/>
              </a:rPr>
              <a:t>5</a:t>
            </a:r>
            <a:r>
              <a:rPr lang="zh-CN" altLang="en-US" sz="2000" dirty="0">
                <a:effectLst/>
              </a:rPr>
              <a:t>分钟，最长不到</a:t>
            </a:r>
            <a:r>
              <a:rPr lang="en-US" altLang="zh-CN" sz="2000" dirty="0">
                <a:effectLst/>
              </a:rPr>
              <a:t>22</a:t>
            </a:r>
            <a:r>
              <a:rPr lang="zh-CN" altLang="en-US" sz="2000" dirty="0">
                <a:effectLst/>
              </a:rPr>
              <a:t>分钟。这个时间取决于每个 </a:t>
            </a:r>
            <a:r>
              <a:rPr lang="en-US" altLang="zh-CN" sz="2000" dirty="0">
                <a:effectLst/>
              </a:rPr>
              <a:t>Web </a:t>
            </a:r>
            <a:r>
              <a:rPr lang="zh-CN" altLang="en-US" sz="2000" dirty="0">
                <a:effectLst/>
              </a:rPr>
              <a:t>应用程序的实现。此外，实例的大小受训练模型的大小和响应表的影响。</a:t>
            </a:r>
            <a:r>
              <a:rPr lang="zh-CN" altLang="en-US" sz="2000" dirty="0"/>
              <a:t> </a:t>
            </a:r>
          </a:p>
        </p:txBody>
      </p:sp>
    </p:spTree>
    <p:extLst>
      <p:ext uri="{BB962C8B-B14F-4D97-AF65-F5344CB8AC3E}">
        <p14:creationId xmlns:p14="http://schemas.microsoft.com/office/powerpoint/2010/main" val="2058090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Evaluation</a:t>
            </a: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515064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C. Honeypot Generation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and Observation</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B199FB36-3A48-4F07-A8D4-62C74489FB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487" y="776289"/>
            <a:ext cx="4429632" cy="5516789"/>
          </a:xfrm>
          <a:prstGeom prst="rect">
            <a:avLst/>
          </a:prstGeom>
        </p:spPr>
      </p:pic>
      <p:sp>
        <p:nvSpPr>
          <p:cNvPr id="12" name="文本框 11">
            <a:extLst>
              <a:ext uri="{FF2B5EF4-FFF2-40B4-BE49-F238E27FC236}">
                <a16:creationId xmlns:a16="http://schemas.microsoft.com/office/drawing/2014/main" id="{1B483FC1-011D-4E90-A893-7E2D7CF00C4C}"/>
              </a:ext>
            </a:extLst>
          </p:cNvPr>
          <p:cNvSpPr txBox="1"/>
          <p:nvPr/>
        </p:nvSpPr>
        <p:spPr>
          <a:xfrm>
            <a:off x="488157" y="2174348"/>
            <a:ext cx="6129336" cy="3277116"/>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000" dirty="0">
                <a:effectLst/>
              </a:rPr>
              <a:t>检查了每个蜜罐和客户端的会话长度。</a:t>
            </a:r>
            <a:endParaRPr lang="en-US" altLang="zh-CN" sz="2000" dirty="0">
              <a:effectLst/>
            </a:endParaRPr>
          </a:p>
          <a:p>
            <a:pPr marL="342900" indent="-342900">
              <a:lnSpc>
                <a:spcPct val="150000"/>
              </a:lnSpc>
              <a:buFont typeface="Wingdings" panose="05000000000000000000" pitchFamily="2" charset="2"/>
              <a:buChar char="Ø"/>
            </a:pPr>
            <a:r>
              <a:rPr lang="zh-CN" altLang="en-US" sz="2000" dirty="0">
                <a:effectLst/>
              </a:rPr>
              <a:t>会话长度被认为是蜜罐欺骗性能的关键指标之一，即学习过程的有效性。</a:t>
            </a:r>
          </a:p>
          <a:p>
            <a:pPr marL="342900" indent="-342900">
              <a:lnSpc>
                <a:spcPct val="150000"/>
              </a:lnSpc>
              <a:buFont typeface="Wingdings" panose="05000000000000000000" pitchFamily="2" charset="2"/>
              <a:buChar char="Ø"/>
            </a:pPr>
            <a:r>
              <a:rPr lang="zh-CN" altLang="en-US" sz="2000" dirty="0">
                <a:effectLst/>
              </a:rPr>
              <a:t>为了比较，使用本文智能交互蜜罐（</a:t>
            </a:r>
            <a:r>
              <a:rPr lang="en-US" altLang="zh-CN" sz="2000" dirty="0">
                <a:effectLst/>
              </a:rPr>
              <a:t>Proposed</a:t>
            </a:r>
            <a:r>
              <a:rPr lang="zh-CN" altLang="en-US" sz="2000" dirty="0">
                <a:effectLst/>
              </a:rPr>
              <a:t>），基于规则的低交互蜜罐（</a:t>
            </a:r>
            <a:r>
              <a:rPr lang="en-US" altLang="zh-CN" sz="2000" dirty="0" err="1">
                <a:effectLst/>
              </a:rPr>
              <a:t>Rulebase</a:t>
            </a:r>
            <a:r>
              <a:rPr lang="zh-CN" altLang="en-US" sz="2000" dirty="0">
                <a:effectLst/>
              </a:rPr>
              <a:t>）</a:t>
            </a:r>
            <a:r>
              <a:rPr lang="zh-CN" altLang="en-US" sz="2000" dirty="0"/>
              <a:t>和</a:t>
            </a:r>
            <a:r>
              <a:rPr lang="zh-CN" altLang="en-US" sz="2000" dirty="0">
                <a:effectLst/>
              </a:rPr>
              <a:t>一个简单的交互蜜罐（</a:t>
            </a:r>
            <a:r>
              <a:rPr lang="en-US" altLang="zh-CN" sz="2000" dirty="0">
                <a:effectLst/>
              </a:rPr>
              <a:t>Simple</a:t>
            </a:r>
            <a:r>
              <a:rPr lang="zh-CN" altLang="en-US" sz="2000" dirty="0">
                <a:effectLst/>
              </a:rPr>
              <a:t>），它对所有请求都响应“</a:t>
            </a:r>
            <a:r>
              <a:rPr lang="en-US" altLang="zh-CN" sz="2000" dirty="0">
                <a:effectLst/>
              </a:rPr>
              <a:t>200 OK”</a:t>
            </a:r>
            <a:r>
              <a:rPr lang="zh-CN" altLang="en-US" sz="2000" dirty="0">
                <a:effectLst/>
              </a:rPr>
              <a:t>。</a:t>
            </a:r>
            <a:endParaRPr lang="zh-CN" altLang="en-US" sz="2000" dirty="0"/>
          </a:p>
        </p:txBody>
      </p:sp>
    </p:spTree>
    <p:extLst>
      <p:ext uri="{BB962C8B-B14F-4D97-AF65-F5344CB8AC3E}">
        <p14:creationId xmlns:p14="http://schemas.microsoft.com/office/powerpoint/2010/main" val="3769994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002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Discussion</a:t>
            </a:r>
          </a:p>
        </p:txBody>
      </p:sp>
      <p:sp>
        <p:nvSpPr>
          <p:cNvPr id="9" name="文本框 8">
            <a:extLst>
              <a:ext uri="{FF2B5EF4-FFF2-40B4-BE49-F238E27FC236}">
                <a16:creationId xmlns:a16="http://schemas.microsoft.com/office/drawing/2014/main" id="{DB4658C0-2F4B-4FB6-83A5-7FC611CCB5D1}"/>
              </a:ext>
            </a:extLst>
          </p:cNvPr>
          <p:cNvSpPr txBox="1"/>
          <p:nvPr/>
        </p:nvSpPr>
        <p:spPr>
          <a:xfrm>
            <a:off x="607220" y="1967209"/>
            <a:ext cx="10256043" cy="1973104"/>
          </a:xfrm>
          <a:prstGeom prst="rect">
            <a:avLst/>
          </a:prstGeom>
          <a:noFill/>
        </p:spPr>
        <p:txBody>
          <a:bodyPr wrap="square">
            <a:spAutoFit/>
          </a:bodyPr>
          <a:lstStyle/>
          <a:p>
            <a:endParaRPr lang="en-US" altLang="zh-CN" dirty="0"/>
          </a:p>
          <a:p>
            <a:pPr marL="285750" indent="-285750">
              <a:lnSpc>
                <a:spcPct val="150000"/>
              </a:lnSpc>
              <a:buFont typeface="Wingdings" panose="05000000000000000000" pitchFamily="2" charset="2"/>
              <a:buChar char="ü"/>
            </a:pPr>
            <a:r>
              <a:rPr lang="zh-CN" altLang="en-US" sz="2400" dirty="0">
                <a:effectLst/>
              </a:rPr>
              <a:t>在互联网上部署了</a:t>
            </a:r>
            <a:r>
              <a:rPr lang="zh-CN" altLang="en-US" sz="2400" dirty="0"/>
              <a:t>该</a:t>
            </a:r>
            <a:r>
              <a:rPr lang="zh-CN" altLang="en-US" sz="2400" dirty="0">
                <a:effectLst/>
              </a:rPr>
              <a:t>框架生成的蜜罐，观察到了攻击者的行为，例如登录。现有的没有登录功能的低交互蜜罐很难观察到这些动作。</a:t>
            </a:r>
            <a:endParaRPr lang="en-US" altLang="zh-CN" sz="2400" dirty="0">
              <a:effectLst/>
            </a:endParaRPr>
          </a:p>
          <a:p>
            <a:pPr marL="285750" indent="-285750">
              <a:lnSpc>
                <a:spcPct val="150000"/>
              </a:lnSpc>
              <a:buFont typeface="Wingdings" panose="05000000000000000000" pitchFamily="2" charset="2"/>
              <a:buChar char="ü"/>
            </a:pPr>
            <a:r>
              <a:rPr lang="zh-CN" altLang="en-US" sz="2400" dirty="0">
                <a:effectLst/>
              </a:rPr>
              <a:t>没有观察到诸如更改配置之类的高级攻击。</a:t>
            </a:r>
            <a:r>
              <a:rPr lang="zh-CN" altLang="en-US" sz="2400" dirty="0"/>
              <a:t> </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5952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7078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Conclusion</a:t>
            </a:r>
          </a:p>
        </p:txBody>
      </p:sp>
      <p:sp>
        <p:nvSpPr>
          <p:cNvPr id="9" name="文本框 8">
            <a:extLst>
              <a:ext uri="{FF2B5EF4-FFF2-40B4-BE49-F238E27FC236}">
                <a16:creationId xmlns:a16="http://schemas.microsoft.com/office/drawing/2014/main" id="{EC926D36-2945-467B-8D39-3D7F192CB89F}"/>
              </a:ext>
            </a:extLst>
          </p:cNvPr>
          <p:cNvSpPr txBox="1"/>
          <p:nvPr/>
        </p:nvSpPr>
        <p:spPr>
          <a:xfrm>
            <a:off x="850104" y="1776711"/>
            <a:ext cx="10217945" cy="3737177"/>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zh-CN" altLang="en-US" sz="2000" dirty="0">
                <a:effectLst/>
              </a:rPr>
              <a:t>提出了一个使用物联网设备的固件生成蜜罐的框架，以观察针对嵌入式 </a:t>
            </a:r>
            <a:r>
              <a:rPr lang="en-US" altLang="zh-CN" sz="2000" dirty="0">
                <a:effectLst/>
              </a:rPr>
              <a:t>Web </a:t>
            </a:r>
            <a:r>
              <a:rPr lang="zh-CN" altLang="en-US" sz="2000" dirty="0">
                <a:effectLst/>
              </a:rPr>
              <a:t>应用程序的攻击</a:t>
            </a:r>
            <a:r>
              <a:rPr lang="en-US" altLang="zh-CN" sz="2000" dirty="0">
                <a:latin typeface="微软雅黑" panose="020B0503020204020204" pitchFamily="34" charset="-122"/>
                <a:ea typeface="微软雅黑" panose="020B0503020204020204" pitchFamily="34" charset="-122"/>
              </a:rPr>
              <a:t>    </a:t>
            </a:r>
          </a:p>
          <a:p>
            <a:pPr marL="457200" indent="-457200">
              <a:lnSpc>
                <a:spcPct val="150000"/>
              </a:lnSpc>
              <a:buFont typeface="Wingdings" panose="05000000000000000000" pitchFamily="2" charset="2"/>
              <a:buChar char="Ø"/>
            </a:pPr>
            <a:r>
              <a:rPr lang="zh-CN" altLang="en-US" sz="2000" dirty="0">
                <a:effectLst/>
              </a:rPr>
              <a:t>准备了一个适合蜜罐生成的固件模拟器和一个与攻击者智能交互的机器学习模型</a:t>
            </a:r>
            <a:endParaRPr lang="en-US" altLang="zh-CN" sz="2000" dirty="0">
              <a:effectLst/>
            </a:endParaRPr>
          </a:p>
          <a:p>
            <a:pPr marL="457200" indent="-457200">
              <a:lnSpc>
                <a:spcPct val="150000"/>
              </a:lnSpc>
              <a:buFont typeface="Wingdings" panose="05000000000000000000" pitchFamily="2" charset="2"/>
              <a:buChar char="Ø"/>
            </a:pPr>
            <a:r>
              <a:rPr lang="zh-CN" altLang="en-US" sz="2000" dirty="0">
                <a:effectLst/>
              </a:rPr>
              <a:t>模拟器能够运行八家供应商和十种不同 </a:t>
            </a:r>
            <a:r>
              <a:rPr lang="en-US" altLang="zh-CN" sz="2000" dirty="0">
                <a:effectLst/>
              </a:rPr>
              <a:t>CPU </a:t>
            </a:r>
            <a:r>
              <a:rPr lang="zh-CN" altLang="en-US" sz="2000" dirty="0">
                <a:effectLst/>
              </a:rPr>
              <a:t>架构的固件映像</a:t>
            </a:r>
            <a:endParaRPr lang="en-US" altLang="zh-CN" sz="2000" dirty="0"/>
          </a:p>
          <a:p>
            <a:pPr marL="457200" indent="-457200">
              <a:lnSpc>
                <a:spcPct val="150000"/>
              </a:lnSpc>
              <a:buFont typeface="Wingdings" panose="05000000000000000000" pitchFamily="2" charset="2"/>
              <a:buChar char="Ø"/>
            </a:pPr>
            <a:r>
              <a:rPr lang="zh-CN" altLang="en-US" sz="2000" dirty="0">
                <a:effectLst/>
              </a:rPr>
              <a:t>生成了模仿来自五家供应商的嵌入式 </a:t>
            </a:r>
            <a:r>
              <a:rPr lang="en-US" altLang="zh-CN" sz="2000" dirty="0">
                <a:effectLst/>
              </a:rPr>
              <a:t>Web </a:t>
            </a:r>
            <a:r>
              <a:rPr lang="zh-CN" altLang="en-US" sz="2000" dirty="0">
                <a:effectLst/>
              </a:rPr>
              <a:t>应用程序行为的蜜罐，并观察了真实世界的攻击</a:t>
            </a:r>
            <a:endParaRPr lang="en-US" altLang="zh-CN" sz="2000" dirty="0">
              <a:effectLst/>
            </a:endParaRPr>
          </a:p>
          <a:p>
            <a:pPr marL="457200" indent="-457200">
              <a:lnSpc>
                <a:spcPct val="150000"/>
              </a:lnSpc>
              <a:buFont typeface="Wingdings" panose="05000000000000000000" pitchFamily="2" charset="2"/>
              <a:buChar char="Ø"/>
            </a:pPr>
            <a:r>
              <a:rPr lang="zh-CN" altLang="en-US" sz="2000" dirty="0">
                <a:effectLst/>
                <a:latin typeface="unset"/>
              </a:rPr>
              <a:t>目标是实现一个通用的蜜罐生成框架，可以应用于其他设备的固件和通用 </a:t>
            </a:r>
            <a:r>
              <a:rPr lang="en-US" altLang="zh-CN" sz="2000" dirty="0">
                <a:effectLst/>
                <a:latin typeface="unset"/>
              </a:rPr>
              <a:t>Web </a:t>
            </a:r>
            <a:r>
              <a:rPr lang="zh-CN" altLang="en-US" sz="2000" dirty="0">
                <a:effectLst/>
                <a:latin typeface="unset"/>
              </a:rPr>
              <a:t>应用程序。</a:t>
            </a:r>
            <a:r>
              <a:rPr lang="en-US"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6558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519545" y="581892"/>
            <a:ext cx="11170227" cy="5777345"/>
          </a:xfrm>
          <a:prstGeom prst="rect">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sp>
        <p:nvSpPr>
          <p:cNvPr id="2" name="文本框 1"/>
          <p:cNvSpPr txBox="1"/>
          <p:nvPr/>
        </p:nvSpPr>
        <p:spPr>
          <a:xfrm>
            <a:off x="8750748" y="5026321"/>
            <a:ext cx="2097286" cy="400110"/>
          </a:xfrm>
          <a:prstGeom prst="rect">
            <a:avLst/>
          </a:prstGeom>
          <a:noFill/>
        </p:spPr>
        <p:txBody>
          <a:bodyPr wrap="square" rtlCol="0">
            <a:spAutoFit/>
          </a:bodyPr>
          <a:lstStyle/>
          <a:p>
            <a:r>
              <a:rPr lang="en-GB" altLang="zh-CN" sz="2000" dirty="0">
                <a:solidFill>
                  <a:schemeClr val="bg1"/>
                </a:solidFill>
              </a:rPr>
              <a:t> 2022</a:t>
            </a:r>
            <a:r>
              <a:rPr lang="zh-CN" altLang="en-US" sz="2000" dirty="0">
                <a:solidFill>
                  <a:schemeClr val="bg1"/>
                </a:solidFill>
              </a:rPr>
              <a:t>年</a:t>
            </a:r>
            <a:r>
              <a:rPr lang="en-US" altLang="zh-CN" sz="2000" dirty="0">
                <a:solidFill>
                  <a:schemeClr val="bg1"/>
                </a:solidFill>
              </a:rPr>
              <a:t>3</a:t>
            </a:r>
            <a:r>
              <a:rPr lang="zh-CN" altLang="en-US" sz="2000" dirty="0">
                <a:solidFill>
                  <a:schemeClr val="bg1"/>
                </a:solidFill>
              </a:rPr>
              <a:t>月</a:t>
            </a:r>
            <a:r>
              <a:rPr lang="en-US" altLang="zh-CN" sz="2000" dirty="0">
                <a:solidFill>
                  <a:schemeClr val="bg1"/>
                </a:solidFill>
              </a:rPr>
              <a:t>19</a:t>
            </a:r>
            <a:r>
              <a:rPr lang="zh-CN" altLang="en-US" sz="2000" dirty="0">
                <a:solidFill>
                  <a:schemeClr val="bg1"/>
                </a:solidFill>
              </a:rPr>
              <a:t>日</a:t>
            </a:r>
            <a:endParaRPr kumimoji="1" lang="zh-CN" altLang="en-US" sz="2000" dirty="0">
              <a:solidFill>
                <a:schemeClr val="bg1"/>
              </a:solidFill>
            </a:endParaRPr>
          </a:p>
        </p:txBody>
      </p:sp>
      <p:grpSp>
        <p:nvGrpSpPr>
          <p:cNvPr id="4" name="组合 3"/>
          <p:cNvGrpSpPr/>
          <p:nvPr/>
        </p:nvGrpSpPr>
        <p:grpSpPr>
          <a:xfrm>
            <a:off x="8750748" y="5011222"/>
            <a:ext cx="2097286" cy="430307"/>
            <a:chOff x="4249806" y="3902569"/>
            <a:chExt cx="3331525" cy="430306"/>
          </a:xfrm>
        </p:grpSpPr>
        <p:cxnSp>
          <p:nvCxnSpPr>
            <p:cNvPr id="8" name="直线连接符 7"/>
            <p:cNvCxnSpPr/>
            <p:nvPr/>
          </p:nvCxnSpPr>
          <p:spPr>
            <a:xfrm>
              <a:off x="4249806" y="3902569"/>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p:nvPr/>
          </p:nvCxnSpPr>
          <p:spPr>
            <a:xfrm>
              <a:off x="4249806" y="4332875"/>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5" name="文本框 64"/>
          <p:cNvSpPr txBox="1"/>
          <p:nvPr/>
        </p:nvSpPr>
        <p:spPr>
          <a:xfrm>
            <a:off x="798426" y="2680234"/>
            <a:ext cx="10759420" cy="923330"/>
          </a:xfrm>
          <a:prstGeom prst="rect">
            <a:avLst/>
          </a:prstGeom>
          <a:noFill/>
        </p:spPr>
        <p:txBody>
          <a:bodyPr wrap="none" rtlCol="0">
            <a:spAutoFit/>
          </a:bodyPr>
          <a:lstStyle/>
          <a:p>
            <a:pPr algn="ctr"/>
            <a:r>
              <a:rPr kumimoji="1" lang="en-US" altLang="zh-CN" sz="5400" b="1" dirty="0">
                <a:solidFill>
                  <a:srgbClr val="F6D9A7"/>
                </a:solidFill>
                <a:latin typeface="微软雅黑" panose="020B0503020204020204" pitchFamily="34" charset="-122"/>
                <a:ea typeface="微软雅黑" panose="020B0503020204020204" pitchFamily="34" charset="-122"/>
              </a:rPr>
              <a:t>Thank you for your listening</a:t>
            </a:r>
            <a:r>
              <a:rPr kumimoji="1" lang="zh-CN" altLang="en-US" sz="5400" b="1" dirty="0">
                <a:solidFill>
                  <a:srgbClr val="F6D9A7"/>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429797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-Shohei </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Kakei</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CA544103-2161-4169-9968-109575F5837A}"/>
              </a:ext>
            </a:extLst>
          </p:cNvPr>
          <p:cNvPicPr>
            <a:picLocks noChangeAspect="1"/>
          </p:cNvPicPr>
          <p:nvPr/>
        </p:nvPicPr>
        <p:blipFill>
          <a:blip r:embed="rId4"/>
          <a:stretch>
            <a:fillRect/>
          </a:stretch>
        </p:blipFill>
        <p:spPr>
          <a:xfrm>
            <a:off x="833436" y="2331057"/>
            <a:ext cx="5153025" cy="1495425"/>
          </a:xfrm>
          <a:prstGeom prst="rect">
            <a:avLst/>
          </a:prstGeom>
        </p:spPr>
      </p:pic>
      <p:sp>
        <p:nvSpPr>
          <p:cNvPr id="7" name="文本框 6">
            <a:extLst>
              <a:ext uri="{FF2B5EF4-FFF2-40B4-BE49-F238E27FC236}">
                <a16:creationId xmlns:a16="http://schemas.microsoft.com/office/drawing/2014/main" id="{CFC3467A-FD54-46C8-86F2-A1606C3E7BF0}"/>
              </a:ext>
            </a:extLst>
          </p:cNvPr>
          <p:cNvSpPr txBox="1"/>
          <p:nvPr/>
        </p:nvSpPr>
        <p:spPr>
          <a:xfrm>
            <a:off x="685800" y="1057275"/>
            <a:ext cx="5410200" cy="369332"/>
          </a:xfrm>
          <a:prstGeom prst="rect">
            <a:avLst/>
          </a:prstGeom>
          <a:noFill/>
        </p:spPr>
        <p:txBody>
          <a:bodyPr wrap="square" rtlCol="0">
            <a:spAutoFit/>
          </a:bodyPr>
          <a:lstStyle/>
          <a:p>
            <a:r>
              <a:rPr lang="en-US" altLang="zh-CN" dirty="0"/>
              <a:t>2019</a:t>
            </a:r>
            <a:r>
              <a:rPr lang="zh-CN" altLang="en-US" dirty="0"/>
              <a:t>年神户大学博士毕业</a:t>
            </a:r>
          </a:p>
        </p:txBody>
      </p:sp>
      <p:pic>
        <p:nvPicPr>
          <p:cNvPr id="10" name="图片 9">
            <a:extLst>
              <a:ext uri="{FF2B5EF4-FFF2-40B4-BE49-F238E27FC236}">
                <a16:creationId xmlns:a16="http://schemas.microsoft.com/office/drawing/2014/main" id="{06586727-81C5-41C8-ABFC-4807B8FDE75D}"/>
              </a:ext>
            </a:extLst>
          </p:cNvPr>
          <p:cNvPicPr>
            <a:picLocks noChangeAspect="1"/>
          </p:cNvPicPr>
          <p:nvPr/>
        </p:nvPicPr>
        <p:blipFill>
          <a:blip r:embed="rId5"/>
          <a:stretch>
            <a:fillRect/>
          </a:stretch>
        </p:blipFill>
        <p:spPr>
          <a:xfrm>
            <a:off x="6409264" y="613700"/>
            <a:ext cx="4949300" cy="5830108"/>
          </a:xfrm>
          <a:prstGeom prst="rect">
            <a:avLst/>
          </a:prstGeom>
        </p:spPr>
      </p:pic>
    </p:spTree>
    <p:extLst>
      <p:ext uri="{BB962C8B-B14F-4D97-AF65-F5344CB8AC3E}">
        <p14:creationId xmlns:p14="http://schemas.microsoft.com/office/powerpoint/2010/main" val="2433314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429797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Shoichi</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 Saito</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B94BC289-07DB-4752-971B-3F25A1D1584F}"/>
              </a:ext>
            </a:extLst>
          </p:cNvPr>
          <p:cNvPicPr>
            <a:picLocks noChangeAspect="1"/>
          </p:cNvPicPr>
          <p:nvPr/>
        </p:nvPicPr>
        <p:blipFill>
          <a:blip r:embed="rId4"/>
          <a:stretch>
            <a:fillRect/>
          </a:stretch>
        </p:blipFill>
        <p:spPr>
          <a:xfrm>
            <a:off x="47625" y="1929807"/>
            <a:ext cx="6552487" cy="1426556"/>
          </a:xfrm>
          <a:prstGeom prst="rect">
            <a:avLst/>
          </a:prstGeom>
        </p:spPr>
      </p:pic>
      <p:pic>
        <p:nvPicPr>
          <p:cNvPr id="5" name="图片 4">
            <a:extLst>
              <a:ext uri="{FF2B5EF4-FFF2-40B4-BE49-F238E27FC236}">
                <a16:creationId xmlns:a16="http://schemas.microsoft.com/office/drawing/2014/main" id="{109DB84C-3F86-47DB-8E81-35941C7B3598}"/>
              </a:ext>
            </a:extLst>
          </p:cNvPr>
          <p:cNvPicPr>
            <a:picLocks noChangeAspect="1"/>
          </p:cNvPicPr>
          <p:nvPr/>
        </p:nvPicPr>
        <p:blipFill>
          <a:blip r:embed="rId5"/>
          <a:stretch>
            <a:fillRect/>
          </a:stretch>
        </p:blipFill>
        <p:spPr>
          <a:xfrm>
            <a:off x="354449" y="3967162"/>
            <a:ext cx="5843588" cy="541681"/>
          </a:xfrm>
          <a:prstGeom prst="rect">
            <a:avLst/>
          </a:prstGeom>
        </p:spPr>
      </p:pic>
      <p:pic>
        <p:nvPicPr>
          <p:cNvPr id="8" name="图片 7">
            <a:extLst>
              <a:ext uri="{FF2B5EF4-FFF2-40B4-BE49-F238E27FC236}">
                <a16:creationId xmlns:a16="http://schemas.microsoft.com/office/drawing/2014/main" id="{8BC2992C-4F76-4C5B-90F4-6A083A3EC7ED}"/>
              </a:ext>
            </a:extLst>
          </p:cNvPr>
          <p:cNvPicPr>
            <a:picLocks noChangeAspect="1"/>
          </p:cNvPicPr>
          <p:nvPr/>
        </p:nvPicPr>
        <p:blipFill>
          <a:blip r:embed="rId6"/>
          <a:stretch>
            <a:fillRect/>
          </a:stretch>
        </p:blipFill>
        <p:spPr>
          <a:xfrm>
            <a:off x="6810956" y="1057275"/>
            <a:ext cx="5381044" cy="4743450"/>
          </a:xfrm>
          <a:prstGeom prst="rect">
            <a:avLst/>
          </a:prstGeom>
        </p:spPr>
      </p:pic>
    </p:spTree>
    <p:extLst>
      <p:ext uri="{BB962C8B-B14F-4D97-AF65-F5344CB8AC3E}">
        <p14:creationId xmlns:p14="http://schemas.microsoft.com/office/powerpoint/2010/main" val="228144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74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sym typeface="+mn-ea"/>
              </a:rPr>
              <a:t>Motivation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EC0D2FB3-6E29-45AB-80F8-A0370D4BFD6F}"/>
              </a:ext>
            </a:extLst>
          </p:cNvPr>
          <p:cNvSpPr txBox="1"/>
          <p:nvPr/>
        </p:nvSpPr>
        <p:spPr>
          <a:xfrm>
            <a:off x="914399" y="1090100"/>
            <a:ext cx="8905875" cy="400110"/>
          </a:xfrm>
          <a:prstGeom prst="rect">
            <a:avLst/>
          </a:prstGeom>
          <a:noFill/>
        </p:spPr>
        <p:txBody>
          <a:bodyPr wrap="square">
            <a:spAutoFit/>
          </a:bodyPr>
          <a:lstStyle/>
          <a:p>
            <a:r>
              <a:rPr lang="zh-CN" altLang="en-US" sz="2000" dirty="0">
                <a:effectLst/>
                <a:latin typeface="Roboto" panose="02000000000000000000" pitchFamily="2" charset="0"/>
              </a:rPr>
              <a:t>模仿物联网设备行为进行威胁分析的物联网蜜罐正变得越来越重要</a:t>
            </a:r>
            <a:r>
              <a:rPr lang="zh-CN" altLang="en-US" sz="2000" dirty="0"/>
              <a:t> </a:t>
            </a:r>
          </a:p>
        </p:txBody>
      </p:sp>
      <p:sp>
        <p:nvSpPr>
          <p:cNvPr id="16" name="文本框 15">
            <a:extLst>
              <a:ext uri="{FF2B5EF4-FFF2-40B4-BE49-F238E27FC236}">
                <a16:creationId xmlns:a16="http://schemas.microsoft.com/office/drawing/2014/main" id="{A7C89B6E-D8CB-41E6-AB4F-00DFBF9DEA6F}"/>
              </a:ext>
            </a:extLst>
          </p:cNvPr>
          <p:cNvSpPr txBox="1"/>
          <p:nvPr/>
        </p:nvSpPr>
        <p:spPr>
          <a:xfrm>
            <a:off x="914398" y="2350531"/>
            <a:ext cx="9844089" cy="707886"/>
          </a:xfrm>
          <a:prstGeom prst="rect">
            <a:avLst/>
          </a:prstGeom>
          <a:noFill/>
        </p:spPr>
        <p:txBody>
          <a:bodyPr wrap="square">
            <a:spAutoFit/>
          </a:bodyPr>
          <a:lstStyle/>
          <a:p>
            <a:r>
              <a:rPr lang="zh-CN" altLang="en-US" sz="2000" dirty="0">
                <a:effectLst/>
              </a:rPr>
              <a:t>嵌入式 </a:t>
            </a:r>
            <a:r>
              <a:rPr lang="en-US" altLang="zh-CN" sz="2000" dirty="0">
                <a:effectLst/>
              </a:rPr>
              <a:t>Web </a:t>
            </a:r>
            <a:r>
              <a:rPr lang="zh-CN" altLang="en-US" sz="2000" dirty="0">
                <a:effectLst/>
              </a:rPr>
              <a:t>应用程序具有特定于供应商的实现。因此，通过静态或动态分析发现它们的漏洞具有挑战性</a:t>
            </a:r>
            <a:r>
              <a:rPr lang="zh-CN" altLang="en-US" sz="2000" dirty="0"/>
              <a:t> </a:t>
            </a:r>
          </a:p>
        </p:txBody>
      </p:sp>
      <p:sp>
        <p:nvSpPr>
          <p:cNvPr id="18" name="文本框 17">
            <a:extLst>
              <a:ext uri="{FF2B5EF4-FFF2-40B4-BE49-F238E27FC236}">
                <a16:creationId xmlns:a16="http://schemas.microsoft.com/office/drawing/2014/main" id="{E64365AF-3DF9-4F57-8945-22DC4100192F}"/>
              </a:ext>
            </a:extLst>
          </p:cNvPr>
          <p:cNvSpPr txBox="1"/>
          <p:nvPr/>
        </p:nvSpPr>
        <p:spPr>
          <a:xfrm>
            <a:off x="852487" y="3686221"/>
            <a:ext cx="7584281" cy="400110"/>
          </a:xfrm>
          <a:prstGeom prst="rect">
            <a:avLst/>
          </a:prstGeom>
          <a:noFill/>
        </p:spPr>
        <p:txBody>
          <a:bodyPr wrap="square">
            <a:spAutoFit/>
          </a:bodyPr>
          <a:lstStyle/>
          <a:p>
            <a:r>
              <a:rPr lang="zh-CN" altLang="en-US" sz="2000" dirty="0">
                <a:effectLst/>
              </a:rPr>
              <a:t>目标是继续与攻击者</a:t>
            </a:r>
            <a:r>
              <a:rPr lang="zh-CN" altLang="en-US" sz="2000" dirty="0"/>
              <a:t>交互</a:t>
            </a:r>
            <a:r>
              <a:rPr lang="zh-CN" altLang="en-US" sz="2000" dirty="0">
                <a:effectLst/>
              </a:rPr>
              <a:t>，以有效地观察针对物联网设备的攻击</a:t>
            </a:r>
            <a:r>
              <a:rPr lang="zh-CN" altLang="en-US" sz="2000" dirty="0"/>
              <a:t> </a:t>
            </a:r>
          </a:p>
        </p:txBody>
      </p:sp>
      <p:sp>
        <p:nvSpPr>
          <p:cNvPr id="20" name="文本框 19">
            <a:extLst>
              <a:ext uri="{FF2B5EF4-FFF2-40B4-BE49-F238E27FC236}">
                <a16:creationId xmlns:a16="http://schemas.microsoft.com/office/drawing/2014/main" id="{14A49785-8A54-48C8-B236-2CD77E64327A}"/>
              </a:ext>
            </a:extLst>
          </p:cNvPr>
          <p:cNvSpPr txBox="1"/>
          <p:nvPr/>
        </p:nvSpPr>
        <p:spPr>
          <a:xfrm>
            <a:off x="914398" y="4887094"/>
            <a:ext cx="10144126" cy="707886"/>
          </a:xfrm>
          <a:prstGeom prst="rect">
            <a:avLst/>
          </a:prstGeom>
          <a:noFill/>
        </p:spPr>
        <p:txBody>
          <a:bodyPr wrap="square">
            <a:spAutoFit/>
          </a:bodyPr>
          <a:lstStyle/>
          <a:p>
            <a:r>
              <a:rPr lang="zh-CN" altLang="en-US" sz="2000" dirty="0">
                <a:effectLst/>
              </a:rPr>
              <a:t>提出了 </a:t>
            </a:r>
            <a:r>
              <a:rPr lang="en-US" altLang="zh-CN" sz="2000" dirty="0" err="1">
                <a:effectLst/>
              </a:rPr>
              <a:t>FirmPot</a:t>
            </a:r>
            <a:r>
              <a:rPr lang="zh-CN" altLang="en-US" sz="2000" dirty="0">
                <a:effectLst/>
              </a:rPr>
              <a:t>，这是一个通过模拟固件来生成智能交互蜜罐的框架，用于监控针对物联网设备的攻击</a:t>
            </a:r>
            <a:r>
              <a:rPr lang="zh-CN" altLang="en-US" sz="2000" dirty="0"/>
              <a:t> </a:t>
            </a:r>
          </a:p>
        </p:txBody>
      </p:sp>
      <p:sp>
        <p:nvSpPr>
          <p:cNvPr id="11" name="箭头: 下 10">
            <a:extLst>
              <a:ext uri="{FF2B5EF4-FFF2-40B4-BE49-F238E27FC236}">
                <a16:creationId xmlns:a16="http://schemas.microsoft.com/office/drawing/2014/main" id="{1C8A5628-553A-4123-B99D-A07235D7079B}"/>
              </a:ext>
            </a:extLst>
          </p:cNvPr>
          <p:cNvSpPr/>
          <p:nvPr/>
        </p:nvSpPr>
        <p:spPr>
          <a:xfrm>
            <a:off x="4872038" y="1490210"/>
            <a:ext cx="414337" cy="7767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BB73ECB5-54CC-4070-935E-AAD7C94861F4}"/>
              </a:ext>
            </a:extLst>
          </p:cNvPr>
          <p:cNvSpPr/>
          <p:nvPr/>
        </p:nvSpPr>
        <p:spPr>
          <a:xfrm>
            <a:off x="4872037" y="2862156"/>
            <a:ext cx="414337" cy="7767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091E2C95-8632-4A79-A481-E3E751884ACB}"/>
              </a:ext>
            </a:extLst>
          </p:cNvPr>
          <p:cNvSpPr/>
          <p:nvPr/>
        </p:nvSpPr>
        <p:spPr>
          <a:xfrm>
            <a:off x="4872037" y="4057222"/>
            <a:ext cx="414337" cy="7767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5C0FDBD-F06C-49F5-8B84-3B914DC205C0}"/>
              </a:ext>
            </a:extLst>
          </p:cNvPr>
          <p:cNvSpPr txBox="1"/>
          <p:nvPr/>
        </p:nvSpPr>
        <p:spPr>
          <a:xfrm>
            <a:off x="5286375" y="1585913"/>
            <a:ext cx="809626" cy="400110"/>
          </a:xfrm>
          <a:prstGeom prst="rect">
            <a:avLst/>
          </a:prstGeom>
          <a:noFill/>
        </p:spPr>
        <p:txBody>
          <a:bodyPr wrap="square" rtlCol="0">
            <a:spAutoFit/>
          </a:bodyPr>
          <a:lstStyle/>
          <a:p>
            <a:r>
              <a:rPr lang="zh-CN" altLang="en-US" sz="2000" dirty="0"/>
              <a:t>行为</a:t>
            </a:r>
          </a:p>
        </p:txBody>
      </p:sp>
      <p:sp>
        <p:nvSpPr>
          <p:cNvPr id="27" name="文本框 26">
            <a:extLst>
              <a:ext uri="{FF2B5EF4-FFF2-40B4-BE49-F238E27FC236}">
                <a16:creationId xmlns:a16="http://schemas.microsoft.com/office/drawing/2014/main" id="{AAE37243-BE96-4FFE-AE51-D1DF65C7A71E}"/>
              </a:ext>
            </a:extLst>
          </p:cNvPr>
          <p:cNvSpPr txBox="1"/>
          <p:nvPr/>
        </p:nvSpPr>
        <p:spPr>
          <a:xfrm>
            <a:off x="5286375" y="2971177"/>
            <a:ext cx="809626" cy="400110"/>
          </a:xfrm>
          <a:prstGeom prst="rect">
            <a:avLst/>
          </a:prstGeom>
          <a:noFill/>
        </p:spPr>
        <p:txBody>
          <a:bodyPr wrap="square" rtlCol="0">
            <a:spAutoFit/>
          </a:bodyPr>
          <a:lstStyle/>
          <a:p>
            <a:r>
              <a:rPr lang="zh-CN" altLang="en-US" sz="2000" dirty="0"/>
              <a:t>目标</a:t>
            </a:r>
          </a:p>
        </p:txBody>
      </p:sp>
      <p:sp>
        <p:nvSpPr>
          <p:cNvPr id="28" name="文本框 27">
            <a:extLst>
              <a:ext uri="{FF2B5EF4-FFF2-40B4-BE49-F238E27FC236}">
                <a16:creationId xmlns:a16="http://schemas.microsoft.com/office/drawing/2014/main" id="{935852BB-A81A-4C5E-89DA-3D2F04949184}"/>
              </a:ext>
            </a:extLst>
          </p:cNvPr>
          <p:cNvSpPr txBox="1"/>
          <p:nvPr/>
        </p:nvSpPr>
        <p:spPr>
          <a:xfrm>
            <a:off x="5281610" y="4239604"/>
            <a:ext cx="809626" cy="400110"/>
          </a:xfrm>
          <a:prstGeom prst="rect">
            <a:avLst/>
          </a:prstGeom>
          <a:noFill/>
        </p:spPr>
        <p:txBody>
          <a:bodyPr wrap="square" rtlCol="0">
            <a:spAutoFit/>
          </a:bodyPr>
          <a:lstStyle/>
          <a:p>
            <a:r>
              <a:rPr lang="zh-CN" altLang="en-US" sz="2000" dirty="0"/>
              <a:t>方案</a:t>
            </a:r>
          </a:p>
        </p:txBody>
      </p:sp>
    </p:spTree>
    <p:extLst>
      <p:ext uri="{BB962C8B-B14F-4D97-AF65-F5344CB8AC3E}">
        <p14:creationId xmlns:p14="http://schemas.microsoft.com/office/powerpoint/2010/main" val="112843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74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sym typeface="+mn-ea"/>
              </a:rPr>
              <a:t>Motivation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907BA6A7-7117-4F68-AB20-5110D2EB21D1}"/>
              </a:ext>
            </a:extLst>
          </p:cNvPr>
          <p:cNvSpPr txBox="1"/>
          <p:nvPr/>
        </p:nvSpPr>
        <p:spPr>
          <a:xfrm>
            <a:off x="1004887" y="1798722"/>
            <a:ext cx="10006013" cy="2353786"/>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en-US" altLang="zh-CN" sz="2000" dirty="0" err="1">
                <a:effectLst/>
                <a:latin typeface="Times New Roman" panose="02020603050405020304" pitchFamily="18" charset="0"/>
                <a:cs typeface="Times New Roman" panose="02020603050405020304" pitchFamily="18" charset="0"/>
              </a:rPr>
              <a:t>FirmPot</a:t>
            </a:r>
            <a:r>
              <a:rPr lang="en-US" altLang="zh-CN" sz="2000" dirty="0">
                <a:effectLst/>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通过模拟在 </a:t>
            </a:r>
            <a:r>
              <a:rPr lang="en-US" altLang="zh-CN" sz="2000" dirty="0">
                <a:effectLst/>
                <a:latin typeface="Times New Roman" panose="02020603050405020304" pitchFamily="18" charset="0"/>
                <a:cs typeface="Times New Roman" panose="02020603050405020304" pitchFamily="18" charset="0"/>
              </a:rPr>
              <a:t>docker </a:t>
            </a:r>
            <a:r>
              <a:rPr lang="zh-CN" altLang="en-US" sz="2000" dirty="0">
                <a:effectLst/>
                <a:latin typeface="Times New Roman" panose="02020603050405020304" pitchFamily="18" charset="0"/>
                <a:cs typeface="Times New Roman" panose="02020603050405020304" pitchFamily="18" charset="0"/>
              </a:rPr>
              <a:t>容器上启动的固件来收集 </a:t>
            </a:r>
            <a:r>
              <a:rPr lang="en-US" altLang="zh-CN" sz="2000" dirty="0">
                <a:effectLst/>
                <a:latin typeface="Times New Roman" panose="02020603050405020304" pitchFamily="18" charset="0"/>
                <a:cs typeface="Times New Roman" panose="02020603050405020304" pitchFamily="18" charset="0"/>
              </a:rPr>
              <a:t>Web </a:t>
            </a:r>
            <a:r>
              <a:rPr lang="zh-CN" altLang="en-US" sz="2000" dirty="0">
                <a:effectLst/>
                <a:latin typeface="Times New Roman" panose="02020603050405020304" pitchFamily="18" charset="0"/>
                <a:cs typeface="Times New Roman" panose="02020603050405020304" pitchFamily="18" charset="0"/>
              </a:rPr>
              <a:t>交互，并通过机器学习来学习请求和响应的对应关系。</a:t>
            </a:r>
            <a:endParaRPr lang="en-US" altLang="zh-CN" sz="200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此外，生成的蜜罐会从模拟的响应中返回对接收到的请求的最佳响应。</a:t>
            </a:r>
            <a:endParaRPr lang="en-US" altLang="zh-CN" sz="200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dirty="0">
                <a:effectLst/>
                <a:latin typeface="Times New Roman" panose="02020603050405020304" pitchFamily="18" charset="0"/>
                <a:cs typeface="Times New Roman" panose="02020603050405020304" pitchFamily="18" charset="0"/>
              </a:rPr>
              <a:t>使用这种机制，即使在模拟阶段没有收集到请求，蜜罐也不会返回错误响应，从而增加了攻击继续进行的可能性。</a:t>
            </a:r>
            <a:r>
              <a:rPr lang="zh-CN"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56312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59718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dirty="0">
                <a:solidFill>
                  <a:srgbClr val="ED7D31"/>
                </a:solidFill>
                <a:latin typeface="微软雅黑" panose="020B0503020204020204" pitchFamily="34" charset="-122"/>
                <a:ea typeface="微软雅黑" panose="020B0503020204020204" pitchFamily="34" charset="-122"/>
              </a:rPr>
              <a:t>Challenge 1</a:t>
            </a:r>
            <a:endPar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16F065D1-F513-4A36-B8AC-6DFB9BF0F126}"/>
              </a:ext>
            </a:extLst>
          </p:cNvPr>
          <p:cNvSpPr txBox="1"/>
          <p:nvPr/>
        </p:nvSpPr>
        <p:spPr>
          <a:xfrm>
            <a:off x="670433" y="1087989"/>
            <a:ext cx="7536656" cy="523220"/>
          </a:xfrm>
          <a:prstGeom prst="rect">
            <a:avLst/>
          </a:prstGeom>
          <a:noFill/>
        </p:spPr>
        <p:txBody>
          <a:bodyPr wrap="squar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Challenge for Firmware Emulation</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B7A18DE-0CFF-47DA-B8E7-E829C0175330}"/>
              </a:ext>
            </a:extLst>
          </p:cNvPr>
          <p:cNvSpPr txBox="1"/>
          <p:nvPr/>
        </p:nvSpPr>
        <p:spPr>
          <a:xfrm>
            <a:off x="997312" y="1652282"/>
            <a:ext cx="10194132" cy="4274375"/>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000" dirty="0">
                <a:effectLst/>
                <a:latin typeface="Times New Roman" panose="02020603050405020304" pitchFamily="18" charset="0"/>
                <a:cs typeface="Times New Roman" panose="02020603050405020304" pitchFamily="18" charset="0"/>
              </a:rPr>
              <a:t>第一个挑战是在蜜罐生成中找到速度和功能的最佳仿真。</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框架的第一步是模拟物联网设备的固件。目标固件由基于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Linux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的内核和文件系统组成，</a:t>
            </a:r>
            <a:r>
              <a:rPr lang="zh-CN" altLang="en-US" sz="2000" dirty="0">
                <a:effectLst/>
                <a:latin typeface="Times New Roman" panose="02020603050405020304" pitchFamily="18" charset="0"/>
                <a:cs typeface="Times New Roman" panose="02020603050405020304" pitchFamily="18" charset="0"/>
              </a:rPr>
              <a:t>存储在文件系统中的应用程序的特点是可以访问硬件。</a:t>
            </a:r>
            <a:r>
              <a:rPr lang="en-US" altLang="zh-CN" sz="2000" dirty="0">
                <a:effectLst/>
                <a:latin typeface="Times New Roman" panose="02020603050405020304" pitchFamily="18" charset="0"/>
                <a:cs typeface="Times New Roman" panose="02020603050405020304" pitchFamily="18" charset="0"/>
              </a:rPr>
              <a:t>QEMU </a:t>
            </a:r>
            <a:r>
              <a:rPr lang="zh-CN" altLang="en-US" sz="2000" dirty="0">
                <a:effectLst/>
                <a:latin typeface="Times New Roman" panose="02020603050405020304" pitchFamily="18" charset="0"/>
                <a:cs typeface="Times New Roman" panose="02020603050405020304" pitchFamily="18" charset="0"/>
              </a:rPr>
              <a:t>经常用于模拟 </a:t>
            </a:r>
            <a:r>
              <a:rPr lang="en-US" altLang="zh-CN" sz="2000" dirty="0">
                <a:effectLst/>
                <a:latin typeface="Times New Roman" panose="02020603050405020304" pitchFamily="18" charset="0"/>
                <a:cs typeface="Times New Roman" panose="02020603050405020304" pitchFamily="18" charset="0"/>
              </a:rPr>
              <a:t>CPU </a:t>
            </a:r>
            <a:r>
              <a:rPr lang="zh-CN" altLang="en-US" sz="2000" dirty="0">
                <a:effectLst/>
                <a:latin typeface="Times New Roman" panose="02020603050405020304" pitchFamily="18" charset="0"/>
                <a:cs typeface="Times New Roman" panose="02020603050405020304" pitchFamily="18" charset="0"/>
              </a:rPr>
              <a:t>和外围设备。</a:t>
            </a:r>
            <a:endParaRPr lang="en-US" altLang="zh-CN" sz="20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000" dirty="0">
                <a:effectLst/>
                <a:latin typeface="Times New Roman" panose="02020603050405020304" pitchFamily="18" charset="0"/>
                <a:cs typeface="Times New Roman" panose="02020603050405020304" pitchFamily="18" charset="0"/>
              </a:rPr>
              <a:t>QEMU </a:t>
            </a:r>
            <a:r>
              <a:rPr lang="zh-CN" altLang="en-US" sz="2000" dirty="0">
                <a:effectLst/>
                <a:latin typeface="Times New Roman" panose="02020603050405020304" pitchFamily="18" charset="0"/>
                <a:cs typeface="Times New Roman" panose="02020603050405020304" pitchFamily="18" charset="0"/>
              </a:rPr>
              <a:t>有两种方法：全系统仿真和用户模式仿真</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effectLst/>
                <a:latin typeface="Times New Roman" panose="02020603050405020304" pitchFamily="18" charset="0"/>
                <a:cs typeface="Times New Roman" panose="02020603050405020304" pitchFamily="18" charset="0"/>
              </a:rPr>
              <a:t>典型的仿真器 </a:t>
            </a:r>
            <a:r>
              <a:rPr lang="en-US" altLang="zh-CN" sz="2000" dirty="0" err="1">
                <a:effectLst/>
                <a:latin typeface="Times New Roman" panose="02020603050405020304" pitchFamily="18" charset="0"/>
                <a:cs typeface="Times New Roman" panose="02020603050405020304" pitchFamily="18" charset="0"/>
              </a:rPr>
              <a:t>Firmadyne</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a:t>
            </a:r>
            <a:r>
              <a:rPr lang="en-US" altLang="zh-CN" sz="2000" dirty="0" err="1">
                <a:effectLst/>
                <a:latin typeface="Times New Roman" panose="02020603050405020304" pitchFamily="18" charset="0"/>
                <a:cs typeface="Times New Roman" panose="02020603050405020304" pitchFamily="18" charset="0"/>
              </a:rPr>
              <a:t>Honware</a:t>
            </a:r>
            <a:r>
              <a:rPr lang="en-US" altLang="zh-CN" sz="2000" dirty="0">
                <a:effectLst/>
                <a:latin typeface="Times New Roman" panose="02020603050405020304" pitchFamily="18" charset="0"/>
                <a:cs typeface="Times New Roman" panose="02020603050405020304" pitchFamily="18" charset="0"/>
              </a:rPr>
              <a:t> </a:t>
            </a:r>
            <a:r>
              <a:rPr lang="zh-CN" altLang="en-US" sz="2000" dirty="0">
                <a:effectLst/>
                <a:latin typeface="Times New Roman" panose="02020603050405020304" pitchFamily="18" charset="0"/>
                <a:cs typeface="Times New Roman" panose="02020603050405020304" pitchFamily="18" charset="0"/>
              </a:rPr>
              <a:t>和</a:t>
            </a:r>
            <a:r>
              <a:rPr lang="en-US" altLang="zh-CN" sz="2000" dirty="0" err="1">
                <a:effectLst/>
                <a:latin typeface="Times New Roman" panose="02020603050405020304" pitchFamily="18" charset="0"/>
                <a:cs typeface="Times New Roman" panose="02020603050405020304" pitchFamily="18" charset="0"/>
              </a:rPr>
              <a:t>FirmAE</a:t>
            </a:r>
            <a:r>
              <a:rPr lang="zh-CN" altLang="en-US" sz="2000" dirty="0">
                <a:effectLst/>
                <a:latin typeface="Times New Roman" panose="02020603050405020304" pitchFamily="18" charset="0"/>
                <a:cs typeface="Times New Roman" panose="02020603050405020304" pitchFamily="18" charset="0"/>
              </a:rPr>
              <a:t>。通常针对 </a:t>
            </a:r>
            <a:r>
              <a:rPr lang="en-US" altLang="zh-CN" sz="2000" dirty="0">
                <a:effectLst/>
                <a:latin typeface="Times New Roman" panose="02020603050405020304" pitchFamily="18" charset="0"/>
                <a:cs typeface="Times New Roman" panose="02020603050405020304" pitchFamily="18" charset="0"/>
              </a:rPr>
              <a:t>MIPS big-endian</a:t>
            </a:r>
            <a:r>
              <a:rPr lang="zh-CN" altLang="en-US" sz="2000" dirty="0">
                <a:effectLst/>
                <a:latin typeface="Times New Roman" panose="02020603050405020304" pitchFamily="18" charset="0"/>
                <a:cs typeface="Times New Roman" panose="02020603050405020304" pitchFamily="18" charset="0"/>
              </a:rPr>
              <a:t>、</a:t>
            </a:r>
            <a:r>
              <a:rPr lang="en-US" altLang="zh-CN" sz="2000" dirty="0">
                <a:effectLst/>
                <a:latin typeface="Times New Roman" panose="02020603050405020304" pitchFamily="18" charset="0"/>
                <a:cs typeface="Times New Roman" panose="02020603050405020304" pitchFamily="18" charset="0"/>
              </a:rPr>
              <a:t>MIPS little-endian </a:t>
            </a:r>
            <a:r>
              <a:rPr lang="zh-CN" altLang="en-US" sz="2000" dirty="0">
                <a:effectLst/>
                <a:latin typeface="Times New Roman" panose="02020603050405020304" pitchFamily="18" charset="0"/>
                <a:cs typeface="Times New Roman" panose="02020603050405020304" pitchFamily="18" charset="0"/>
              </a:rPr>
              <a:t>和 </a:t>
            </a:r>
            <a:r>
              <a:rPr lang="en-US" altLang="zh-CN" sz="2000" dirty="0">
                <a:effectLst/>
                <a:latin typeface="Times New Roman" panose="02020603050405020304" pitchFamily="18" charset="0"/>
                <a:cs typeface="Times New Roman" panose="02020603050405020304" pitchFamily="18" charset="0"/>
              </a:rPr>
              <a:t>ARM little-endian</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，固件镜像中还发现了</a:t>
            </a:r>
            <a:r>
              <a:rPr lang="en-US" altLang="zh-CN" sz="2000" dirty="0">
                <a:effectLst/>
                <a:latin typeface="Times New Roman" panose="02020603050405020304" pitchFamily="18" charset="0"/>
                <a:cs typeface="Times New Roman" panose="02020603050405020304" pitchFamily="18" charset="0"/>
              </a:rPr>
              <a:t>Power PC </a:t>
            </a:r>
            <a:r>
              <a:rPr lang="zh-CN" altLang="en-US" sz="2000" dirty="0">
                <a:effectLst/>
                <a:latin typeface="Times New Roman" panose="02020603050405020304" pitchFamily="18" charset="0"/>
                <a:cs typeface="Times New Roman" panose="02020603050405020304" pitchFamily="18" charset="0"/>
              </a:rPr>
              <a:t>和 </a:t>
            </a:r>
            <a:r>
              <a:rPr lang="en-US" altLang="zh-CN" sz="2000" dirty="0">
                <a:effectLst/>
                <a:latin typeface="Times New Roman" panose="02020603050405020304" pitchFamily="18" charset="0"/>
                <a:cs typeface="Times New Roman" panose="02020603050405020304" pitchFamily="18" charset="0"/>
              </a:rPr>
              <a:t>MIPS 64</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，因此这几种不太通用</a:t>
            </a:r>
            <a:endParaRPr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全系统仿真慢，用户模式仿真无法访问内核函数。</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5243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59718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Challenge 2</a:t>
            </a:r>
          </a:p>
        </p:txBody>
      </p:sp>
      <p:sp>
        <p:nvSpPr>
          <p:cNvPr id="9" name="文本框 8">
            <a:extLst>
              <a:ext uri="{FF2B5EF4-FFF2-40B4-BE49-F238E27FC236}">
                <a16:creationId xmlns:a16="http://schemas.microsoft.com/office/drawing/2014/main" id="{16F065D1-F513-4A36-B8AC-6DFB9BF0F126}"/>
              </a:ext>
            </a:extLst>
          </p:cNvPr>
          <p:cNvSpPr txBox="1"/>
          <p:nvPr/>
        </p:nvSpPr>
        <p:spPr>
          <a:xfrm>
            <a:off x="316705" y="1178051"/>
            <a:ext cx="716994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Challenge for Web Emulation</a:t>
            </a:r>
          </a:p>
        </p:txBody>
      </p:sp>
      <p:sp>
        <p:nvSpPr>
          <p:cNvPr id="11" name="文本框 10">
            <a:extLst>
              <a:ext uri="{FF2B5EF4-FFF2-40B4-BE49-F238E27FC236}">
                <a16:creationId xmlns:a16="http://schemas.microsoft.com/office/drawing/2014/main" id="{1B7A18DE-0CFF-47DA-B8E7-E829C0175330}"/>
              </a:ext>
            </a:extLst>
          </p:cNvPr>
          <p:cNvSpPr txBox="1"/>
          <p:nvPr/>
        </p:nvSpPr>
        <p:spPr>
          <a:xfrm>
            <a:off x="1147761" y="1955050"/>
            <a:ext cx="9239252" cy="3275512"/>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000" dirty="0">
                <a:effectLst/>
              </a:rPr>
              <a:t>第二个挑战是模仿嵌入式 </a:t>
            </a:r>
            <a:r>
              <a:rPr lang="en-US" altLang="zh-CN" sz="2000" dirty="0">
                <a:effectLst/>
              </a:rPr>
              <a:t>Web </a:t>
            </a:r>
            <a:r>
              <a:rPr lang="zh-CN" altLang="en-US" sz="2000" dirty="0">
                <a:effectLst/>
              </a:rPr>
              <a:t>应用程序的所有页面和功能。</a:t>
            </a:r>
            <a:endParaRPr lang="en-US" altLang="zh-CN" sz="2000" dirty="0">
              <a:effectLst/>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000" dirty="0">
                <a:effectLst/>
              </a:rPr>
              <a:t>嵌入式 </a:t>
            </a:r>
            <a:r>
              <a:rPr lang="en-US" altLang="zh-CN" sz="2000" dirty="0">
                <a:effectLst/>
              </a:rPr>
              <a:t>Web </a:t>
            </a:r>
            <a:r>
              <a:rPr lang="zh-CN" altLang="en-US" sz="2000" dirty="0">
                <a:effectLst/>
              </a:rPr>
              <a:t>应用程序是一种用于管理设备的服务。它提供静态内容和脚本生成的动态内容。</a:t>
            </a:r>
            <a:r>
              <a:rPr lang="zh-CN" altLang="en-US" sz="2000" dirty="0"/>
              <a:t> </a:t>
            </a:r>
            <a:endParaRPr lang="en-US" altLang="zh-CN" sz="2000" dirty="0"/>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000" dirty="0">
                <a:effectLst/>
              </a:rPr>
              <a:t>有人通过爬取收集静态内容，通过模糊测试收集动态内容，然而，只是模仿了登录前的页面</a:t>
            </a:r>
            <a:r>
              <a:rPr lang="zh-CN" altLang="en-US" sz="2000" dirty="0"/>
              <a:t> </a:t>
            </a:r>
            <a:endParaRPr lang="en-US" altLang="zh-CN" sz="2000" dirty="0"/>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000" dirty="0">
                <a:effectLst/>
              </a:rPr>
              <a:t>大多数针对嵌入式 </a:t>
            </a:r>
            <a:r>
              <a:rPr lang="en-US" altLang="zh-CN" sz="2000" dirty="0">
                <a:effectLst/>
              </a:rPr>
              <a:t>Web </a:t>
            </a:r>
            <a:r>
              <a:rPr lang="zh-CN" altLang="en-US" sz="2000" dirty="0">
                <a:effectLst/>
              </a:rPr>
              <a:t>应用程序的攻击都针对登录后可访问的配置页面。 因此，没有基于登录界面的蜜罐在观察到的攻击中受到限制。</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7914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59718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Challenge 3</a:t>
            </a:r>
          </a:p>
        </p:txBody>
      </p:sp>
      <p:sp>
        <p:nvSpPr>
          <p:cNvPr id="9" name="文本框 8">
            <a:extLst>
              <a:ext uri="{FF2B5EF4-FFF2-40B4-BE49-F238E27FC236}">
                <a16:creationId xmlns:a16="http://schemas.microsoft.com/office/drawing/2014/main" id="{16F065D1-F513-4A36-B8AC-6DFB9BF0F126}"/>
              </a:ext>
            </a:extLst>
          </p:cNvPr>
          <p:cNvSpPr txBox="1"/>
          <p:nvPr/>
        </p:nvSpPr>
        <p:spPr>
          <a:xfrm>
            <a:off x="597692" y="779866"/>
            <a:ext cx="716994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Challenge for Intelligent Interaction</a:t>
            </a:r>
          </a:p>
        </p:txBody>
      </p:sp>
      <p:sp>
        <p:nvSpPr>
          <p:cNvPr id="11" name="文本框 10">
            <a:extLst>
              <a:ext uri="{FF2B5EF4-FFF2-40B4-BE49-F238E27FC236}">
                <a16:creationId xmlns:a16="http://schemas.microsoft.com/office/drawing/2014/main" id="{1B7A18DE-0CFF-47DA-B8E7-E829C0175330}"/>
              </a:ext>
            </a:extLst>
          </p:cNvPr>
          <p:cNvSpPr txBox="1"/>
          <p:nvPr/>
        </p:nvSpPr>
        <p:spPr>
          <a:xfrm>
            <a:off x="928635" y="1358331"/>
            <a:ext cx="10331486" cy="466050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000" dirty="0">
                <a:effectLst/>
              </a:rPr>
              <a:t>第三个挑战是准备一种机制来返回基于接收到的请求继续攻击的最佳响应。</a:t>
            </a:r>
            <a:endParaRPr lang="en-US" altLang="zh-CN" sz="2000" dirty="0">
              <a:effectLst/>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000" dirty="0">
                <a:effectLst/>
              </a:rPr>
              <a:t>目前许多攻击由自动化脚本执行。这些脚本具有针对众所周知的漏洞的预定义路径和利用代码。因此，模仿特定设备的蜜罐与受到攻击的设备不匹配，并且经常对接收到的请求返回错误响应。</a:t>
            </a:r>
            <a:r>
              <a:rPr lang="zh-CN" altLang="en-US" sz="2000" dirty="0"/>
              <a:t> </a:t>
            </a:r>
            <a:endParaRPr lang="en-US" altLang="zh-CN" sz="2000" dirty="0"/>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000" dirty="0">
                <a:effectLst/>
              </a:rPr>
              <a:t>但是，一些攻击脚本会根据响应中包含的简单信息来确定是否继续攻击。</a:t>
            </a:r>
            <a:endParaRPr lang="en-US" altLang="zh-CN" sz="2000" dirty="0">
              <a:effectLst/>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000" dirty="0">
                <a:effectLst/>
              </a:rPr>
              <a:t>已经提出了几种方法来分析接收到的请求并智能地响应以处理此类情况。</a:t>
            </a:r>
            <a:r>
              <a:rPr lang="zh-CN" altLang="en-US" sz="2000" dirty="0"/>
              <a:t> </a:t>
            </a:r>
            <a:endParaRPr lang="en-US" altLang="zh-CN" sz="2000"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zh-CN" altLang="en-US" sz="2000" dirty="0">
                <a:effectLst/>
              </a:rPr>
              <a:t>      通过自然语言处理生成对接收到的请求的响应。但是，它不适合生成相当大的依赖于供应商的相关响应，例如嵌入式 </a:t>
            </a:r>
            <a:r>
              <a:rPr lang="en-US" altLang="zh-CN" sz="2000" dirty="0">
                <a:effectLst/>
              </a:rPr>
              <a:t>Web </a:t>
            </a:r>
            <a:r>
              <a:rPr lang="zh-CN" altLang="en-US" sz="2000" dirty="0">
                <a:effectLst/>
              </a:rPr>
              <a:t>应用程序发出的响应</a:t>
            </a:r>
            <a:r>
              <a:rPr lang="zh-CN" altLang="en-US" sz="2000" dirty="0"/>
              <a:t> </a:t>
            </a:r>
            <a:endParaRPr lang="en-US" altLang="zh-CN" sz="2000"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zh-CN" altLang="en-US" sz="2000" dirty="0">
                <a:effectLst/>
              </a:rPr>
              <a:t>      定义了一种算法，将请求的路径转换为蜜罐的路径结构。但是，他们的方法没有考虑查询参数和请求正文</a:t>
            </a:r>
            <a:r>
              <a:rPr lang="zh-CN" altLang="en-US" sz="2000" dirty="0"/>
              <a:t>  </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7492737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14875</TotalTime>
  <Words>2821</Words>
  <Application>Microsoft Office PowerPoint</Application>
  <PresentationFormat>宽屏</PresentationFormat>
  <Paragraphs>163</Paragraphs>
  <Slides>27</Slides>
  <Notes>26</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27</vt:i4>
      </vt:variant>
    </vt:vector>
  </HeadingPairs>
  <TitlesOfParts>
    <vt:vector size="39" baseType="lpstr">
      <vt:lpstr>Microsoft YaHei Regular</vt:lpstr>
      <vt:lpstr>PingFang SC</vt:lpstr>
      <vt:lpstr>unset</vt:lpstr>
      <vt:lpstr>等线</vt:lpstr>
      <vt:lpstr>等线 Light</vt:lpstr>
      <vt:lpstr>微软雅黑</vt:lpstr>
      <vt:lpstr>Arial</vt:lpstr>
      <vt:lpstr>Roboto</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 Guevara</dc:creator>
  <cp:lastModifiedBy>yu wang</cp:lastModifiedBy>
  <cp:revision>79</cp:revision>
  <dcterms:created xsi:type="dcterms:W3CDTF">2019-11-26T01:34:00Z</dcterms:created>
  <dcterms:modified xsi:type="dcterms:W3CDTF">2022-03-19T01:11:24Z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ICV">
    <vt:lpwstr>CB84DCD28CFB4BBDBFC1F5982F5EAF42</vt:lpwstr>
  </property>
</Properties>
</file>